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1" r:id="rId3"/>
    <p:sldId id="268" r:id="rId4"/>
    <p:sldId id="269" r:id="rId5"/>
    <p:sldId id="270" r:id="rId6"/>
    <p:sldId id="272" r:id="rId7"/>
    <p:sldId id="258" r:id="rId8"/>
    <p:sldId id="277" r:id="rId9"/>
    <p:sldId id="27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BC9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05" autoAdjust="0"/>
  </p:normalViewPr>
  <p:slideViewPr>
    <p:cSldViewPr snapToGrid="0" showGuides="1">
      <p:cViewPr varScale="1">
        <p:scale>
          <a:sx n="64" d="100"/>
          <a:sy n="64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2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ab87b4bc-29f1-475e-a324-6801e31dce66.source.4.zh-Hans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85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亮着灯&#10;&#10;中度可信度描述已自动生成">
            <a:extLst>
              <a:ext uri="{FF2B5EF4-FFF2-40B4-BE49-F238E27FC236}">
                <a16:creationId xmlns:a16="http://schemas.microsoft.com/office/drawing/2014/main" id="{937EF45C-0CDE-32FD-107F-34E2A45463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t="8749" r="35298" b="20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3739" y="5837829"/>
            <a:ext cx="3675161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37829"/>
            <a:ext cx="172191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www.islide.cc</a:t>
            </a:r>
            <a:endParaRPr lang="en-US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7099" y="1569851"/>
            <a:ext cx="8557801" cy="1421928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48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32300" y="3036316"/>
            <a:ext cx="3327401" cy="338554"/>
          </a:xfr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6FF3-E480-4C96-9DE0-054940E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DFAA1-D4C3-4306-A3AE-0641E35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  <a:t>2023/3/18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î$ļíďé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ïṡľídé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亮着灯&#10;&#10;中度可信度描述已自动生成">
            <a:extLst>
              <a:ext uri="{FF2B5EF4-FFF2-40B4-BE49-F238E27FC236}">
                <a16:creationId xmlns:a16="http://schemas.microsoft.com/office/drawing/2014/main" id="{05A26589-1192-7D43-5058-8FE46FDB9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t="8749" r="35298" b="20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1788289"/>
            <a:ext cx="5731164" cy="108952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3600">
                <a:solidFill>
                  <a:schemeClr val="tx1"/>
                </a:solidFill>
              </a:defRPr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418" y="2877818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脑萤幕亮着灯&#10;&#10;中度可信度描述已自动生成">
            <a:extLst>
              <a:ext uri="{FF2B5EF4-FFF2-40B4-BE49-F238E27FC236}">
                <a16:creationId xmlns:a16="http://schemas.microsoft.com/office/drawing/2014/main" id="{4D93791D-74BD-81ED-DE93-E2A4EAF0E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t="8749" r="35298" b="20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080126"/>
            <a:ext cx="10858500" cy="701731"/>
          </a:xfrm>
        </p:spPr>
        <p:txBody>
          <a:bodyPr vert="horz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44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6354" y="5837829"/>
            <a:ext cx="5162546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837829"/>
            <a:ext cx="5175248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www.islide.cc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76F3B08F-EC00-BC8F-2471-B626FF7473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2023/3/18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svg"/><Relationship Id="rId2" Type="http://schemas.openxmlformats.org/officeDocument/2006/relationships/tags" Target="../tags/tag8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hyperlink" Target="https://www.bilibili.com/video/BV1Ce4y1h7od" TargetMode="External"/><Relationship Id="rId4" Type="http://schemas.openxmlformats.org/officeDocument/2006/relationships/hyperlink" Target="https://www.github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vegotchi.com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7.gif"/><Relationship Id="rId4" Type="http://schemas.openxmlformats.org/officeDocument/2006/relationships/hyperlink" Target="https://www.anomuragam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os.network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hyperlink" Target="https://opensea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lï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ļïḑè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099" y="1460436"/>
            <a:ext cx="8557801" cy="840230"/>
          </a:xfrm>
        </p:spPr>
        <p:txBody>
          <a:bodyPr/>
          <a:lstStyle/>
          <a:p>
            <a:r>
              <a:rPr lang="en-GB" altLang="zh-CN" sz="5400" dirty="0" smtClean="0"/>
              <a:t>W</a:t>
            </a:r>
            <a:r>
              <a:rPr lang="en-US" altLang="zh-CN" sz="5400" dirty="0" err="1" smtClean="0"/>
              <a:t>eb</a:t>
            </a:r>
            <a:r>
              <a:rPr lang="en-GB" altLang="zh-CN" sz="5400" dirty="0" smtClean="0"/>
              <a:t> </a:t>
            </a:r>
            <a:r>
              <a:rPr lang="en-GB" altLang="zh-CN" sz="5400" dirty="0" smtClean="0">
                <a:solidFill>
                  <a:schemeClr val="accent1"/>
                </a:solidFill>
              </a:rPr>
              <a:t>3.0</a:t>
            </a:r>
            <a:endParaRPr lang="zh-CN" altLang="en-US" sz="6600" dirty="0"/>
          </a:p>
        </p:txBody>
      </p:sp>
      <p:sp>
        <p:nvSpPr>
          <p:cNvPr id="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843739" y="5837829"/>
            <a:ext cx="3675161" cy="296271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张鹏毅</a:t>
            </a:r>
            <a:endParaRPr lang="zh-CN" altLang="en-US" sz="1400" dirty="0"/>
          </a:p>
        </p:txBody>
      </p:sp>
      <p:sp>
        <p:nvSpPr>
          <p:cNvPr id="4" name="ïšḻïḋè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2300" y="3020927"/>
            <a:ext cx="3327401" cy="369332"/>
          </a:xfrm>
        </p:spPr>
        <p:txBody>
          <a:bodyPr/>
          <a:lstStyle/>
          <a:p>
            <a:r>
              <a:rPr lang="zh-CN" altLang="en-US" sz="1800" dirty="0"/>
              <a:t>勾勒下一代互联网模样</a:t>
            </a:r>
            <a:endParaRPr lang="en-GB" altLang="zh-CN" sz="1800" dirty="0"/>
          </a:p>
        </p:txBody>
      </p:sp>
      <p:grpSp>
        <p:nvGrpSpPr>
          <p:cNvPr id="5" name="íṡ1ïḓê">
            <a:extLst>
              <a:ext uri="{FF2B5EF4-FFF2-40B4-BE49-F238E27FC236}">
                <a16:creationId xmlns:a16="http://schemas.microsoft.com/office/drawing/2014/main" id="{AB84FFF7-24F2-329C-D757-4FEBF5A3697E}"/>
              </a:ext>
            </a:extLst>
          </p:cNvPr>
          <p:cNvGrpSpPr/>
          <p:nvPr/>
        </p:nvGrpSpPr>
        <p:grpSpPr>
          <a:xfrm>
            <a:off x="3986618" y="3009953"/>
            <a:ext cx="419049" cy="419047"/>
            <a:chOff x="2113350" y="6010134"/>
            <a:chExt cx="301238" cy="301236"/>
          </a:xfrm>
        </p:grpSpPr>
        <p:sp>
          <p:nvSpPr>
            <p:cNvPr id="6" name="íṥḷîḓê">
              <a:extLst>
                <a:ext uri="{FF2B5EF4-FFF2-40B4-BE49-F238E27FC236}">
                  <a16:creationId xmlns:a16="http://schemas.microsoft.com/office/drawing/2014/main" id="{183EA2AC-F6F0-52C2-A29A-C3EF492D9102}"/>
                </a:ext>
              </a:extLst>
            </p:cNvPr>
            <p:cNvSpPr/>
            <p:nvPr/>
          </p:nvSpPr>
          <p:spPr>
            <a:xfrm>
              <a:off x="2113350" y="6010134"/>
              <a:ext cx="301238" cy="3012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i$ļîḑê">
              <a:extLst>
                <a:ext uri="{FF2B5EF4-FFF2-40B4-BE49-F238E27FC236}">
                  <a16:creationId xmlns:a16="http://schemas.microsoft.com/office/drawing/2014/main" id="{4E9C6478-2172-1C44-8CB9-B4B5AD6076D8}"/>
                </a:ext>
              </a:extLst>
            </p:cNvPr>
            <p:cNvSpPr/>
            <p:nvPr/>
          </p:nvSpPr>
          <p:spPr>
            <a:xfrm rot="5400000">
              <a:off x="2242214" y="6137893"/>
              <a:ext cx="53034" cy="4571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4214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ļ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906" y="1"/>
            <a:ext cx="12200905" cy="6857999"/>
            <a:chOff x="-8906" y="1"/>
            <a:chExt cx="12200905" cy="6857999"/>
          </a:xfrm>
        </p:grpSpPr>
        <p:sp>
          <p:nvSpPr>
            <p:cNvPr id="29" name="îŝḷïdè">
              <a:extLst>
                <a:ext uri="{FF2B5EF4-FFF2-40B4-BE49-F238E27FC236}">
                  <a16:creationId xmlns:a16="http://schemas.microsoft.com/office/drawing/2014/main" id="{D67EBDE3-B93D-40E3-96DE-E988C9AE27CF}"/>
                </a:ext>
              </a:extLst>
            </p:cNvPr>
            <p:cNvSpPr/>
            <p:nvPr/>
          </p:nvSpPr>
          <p:spPr>
            <a:xfrm>
              <a:off x="6850921" y="1833483"/>
              <a:ext cx="5341078" cy="5024517"/>
            </a:xfrm>
            <a:custGeom>
              <a:avLst/>
              <a:gdLst>
                <a:gd name="connsiteX0" fmla="*/ 5341078 w 5341078"/>
                <a:gd name="connsiteY0" fmla="*/ 0 h 5024517"/>
                <a:gd name="connsiteX1" fmla="*/ 5341078 w 5341078"/>
                <a:gd name="connsiteY1" fmla="*/ 5024517 h 5024517"/>
                <a:gd name="connsiteX2" fmla="*/ 0 w 5341078"/>
                <a:gd name="connsiteY2" fmla="*/ 5024517 h 5024517"/>
                <a:gd name="connsiteX3" fmla="*/ 247916 w 5341078"/>
                <a:gd name="connsiteY3" fmla="*/ 4990148 h 5024517"/>
                <a:gd name="connsiteX4" fmla="*/ 3709113 w 5341078"/>
                <a:gd name="connsiteY4" fmla="*/ 3174031 h 5024517"/>
                <a:gd name="connsiteX5" fmla="*/ 5293927 w 5341078"/>
                <a:gd name="connsiteY5" fmla="*/ 236355 h 502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1078" h="5024517">
                  <a:moveTo>
                    <a:pt x="5341078" y="0"/>
                  </a:moveTo>
                  <a:lnTo>
                    <a:pt x="5341078" y="5024517"/>
                  </a:lnTo>
                  <a:lnTo>
                    <a:pt x="0" y="5024517"/>
                  </a:lnTo>
                  <a:lnTo>
                    <a:pt x="247916" y="4990148"/>
                  </a:lnTo>
                  <a:cubicBezTo>
                    <a:pt x="1522779" y="4782218"/>
                    <a:pt x="2743743" y="4175608"/>
                    <a:pt x="3709113" y="3174031"/>
                  </a:cubicBezTo>
                  <a:cubicBezTo>
                    <a:pt x="4525964" y="2326543"/>
                    <a:pt x="5053486" y="1306588"/>
                    <a:pt x="5293927" y="23635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ïSḻiḋe">
              <a:extLst>
                <a:ext uri="{FF2B5EF4-FFF2-40B4-BE49-F238E27FC236}">
                  <a16:creationId xmlns:a16="http://schemas.microsoft.com/office/drawing/2014/main" id="{49E1215B-5BFA-4701-B38D-3B424D191AB0}"/>
                </a:ext>
              </a:extLst>
            </p:cNvPr>
            <p:cNvSpPr/>
            <p:nvPr/>
          </p:nvSpPr>
          <p:spPr>
            <a:xfrm>
              <a:off x="-8906" y="1"/>
              <a:ext cx="2619132" cy="2970115"/>
            </a:xfrm>
            <a:custGeom>
              <a:avLst/>
              <a:gdLst>
                <a:gd name="connsiteX0" fmla="*/ 1216296 w 2619132"/>
                <a:gd name="connsiteY0" fmla="*/ 0 h 2970115"/>
                <a:gd name="connsiteX1" fmla="*/ 2330682 w 2619132"/>
                <a:gd name="connsiteY1" fmla="*/ 0 h 2970115"/>
                <a:gd name="connsiteX2" fmla="*/ 2410266 w 2619132"/>
                <a:gd name="connsiteY2" fmla="*/ 142207 h 2970115"/>
                <a:gd name="connsiteX3" fmla="*/ 2578757 w 2619132"/>
                <a:gd name="connsiteY3" fmla="*/ 626551 h 2970115"/>
                <a:gd name="connsiteX4" fmla="*/ 1417922 w 2619132"/>
                <a:gd name="connsiteY4" fmla="*/ 2820454 h 2970115"/>
                <a:gd name="connsiteX5" fmla="*/ 100756 w 2619132"/>
                <a:gd name="connsiteY5" fmla="*/ 2885168 h 2970115"/>
                <a:gd name="connsiteX6" fmla="*/ 0 w 2619132"/>
                <a:gd name="connsiteY6" fmla="*/ 2849738 h 2970115"/>
                <a:gd name="connsiteX7" fmla="*/ 0 w 2619132"/>
                <a:gd name="connsiteY7" fmla="*/ 1964796 h 2970115"/>
                <a:gd name="connsiteX8" fmla="*/ 63269 w 2619132"/>
                <a:gd name="connsiteY8" fmla="*/ 2007433 h 2970115"/>
                <a:gd name="connsiteX9" fmla="*/ 1114044 w 2619132"/>
                <a:gd name="connsiteY9" fmla="*/ 2089731 h 2970115"/>
                <a:gd name="connsiteX10" fmla="*/ 1803673 w 2619132"/>
                <a:gd name="connsiteY10" fmla="*/ 786377 h 2970115"/>
                <a:gd name="connsiteX11" fmla="*/ 1232573 w 2619132"/>
                <a:gd name="connsiteY11" fmla="*/ 8182 h 297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19132" h="2970115">
                  <a:moveTo>
                    <a:pt x="1216296" y="0"/>
                  </a:moveTo>
                  <a:lnTo>
                    <a:pt x="2330682" y="0"/>
                  </a:lnTo>
                  <a:lnTo>
                    <a:pt x="2410266" y="142207"/>
                  </a:lnTo>
                  <a:cubicBezTo>
                    <a:pt x="2486120" y="292663"/>
                    <a:pt x="2543381" y="454994"/>
                    <a:pt x="2578757" y="626551"/>
                  </a:cubicBezTo>
                  <a:cubicBezTo>
                    <a:pt x="2767427" y="1541524"/>
                    <a:pt x="2280528" y="2461732"/>
                    <a:pt x="1417922" y="2820454"/>
                  </a:cubicBezTo>
                  <a:cubicBezTo>
                    <a:pt x="986619" y="2999816"/>
                    <a:pt x="522010" y="3013596"/>
                    <a:pt x="100756" y="2885168"/>
                  </a:cubicBezTo>
                  <a:lnTo>
                    <a:pt x="0" y="2849738"/>
                  </a:lnTo>
                  <a:lnTo>
                    <a:pt x="0" y="1964796"/>
                  </a:lnTo>
                  <a:lnTo>
                    <a:pt x="63269" y="2007433"/>
                  </a:lnTo>
                  <a:cubicBezTo>
                    <a:pt x="372007" y="2196779"/>
                    <a:pt x="761730" y="2236244"/>
                    <a:pt x="1114044" y="2089731"/>
                  </a:cubicBezTo>
                  <a:cubicBezTo>
                    <a:pt x="1626501" y="1876621"/>
                    <a:pt x="1915758" y="1329944"/>
                    <a:pt x="1803673" y="786377"/>
                  </a:cubicBezTo>
                  <a:cubicBezTo>
                    <a:pt x="1733620" y="446648"/>
                    <a:pt x="1519100" y="167820"/>
                    <a:pt x="1232573" y="81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iṣḷíḋe">
              <a:extLst>
                <a:ext uri="{FF2B5EF4-FFF2-40B4-BE49-F238E27FC236}">
                  <a16:creationId xmlns:a16="http://schemas.microsoft.com/office/drawing/2014/main" id="{11914B9D-BE68-4F98-BE87-D4859206FB63}"/>
                </a:ext>
              </a:extLst>
            </p:cNvPr>
            <p:cNvSpPr txBox="1"/>
            <p:nvPr/>
          </p:nvSpPr>
          <p:spPr>
            <a:xfrm>
              <a:off x="3676107" y="1249789"/>
              <a:ext cx="4839786" cy="110799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/>
                <a:t>目录</a:t>
              </a:r>
              <a:endParaRPr lang="en-US" altLang="zh-CN" sz="6600" b="1" dirty="0"/>
            </a:p>
          </p:txBody>
        </p:sp>
        <p:grpSp>
          <p:nvGrpSpPr>
            <p:cNvPr id="52" name="ïṧļïḑé"/>
            <p:cNvGrpSpPr/>
            <p:nvPr/>
          </p:nvGrpSpPr>
          <p:grpSpPr>
            <a:xfrm>
              <a:off x="1542472" y="2970116"/>
              <a:ext cx="3865201" cy="1016609"/>
              <a:chOff x="6741030" y="1130300"/>
              <a:chExt cx="2578683" cy="1224588"/>
            </a:xfrm>
          </p:grpSpPr>
          <p:sp>
            <p:nvSpPr>
              <p:cNvPr id="32" name="îṣļîḑé">
                <a:extLst>
                  <a:ext uri="{FF2B5EF4-FFF2-40B4-BE49-F238E27FC236}">
                    <a16:creationId xmlns:a16="http://schemas.microsoft.com/office/drawing/2014/main" id="{2F0F5B40-38E6-4438-93B9-D16DC7280C16}"/>
                  </a:ext>
                </a:extLst>
              </p:cNvPr>
              <p:cNvSpPr txBox="1"/>
              <p:nvPr/>
            </p:nvSpPr>
            <p:spPr>
              <a:xfrm>
                <a:off x="6741030" y="1130300"/>
                <a:ext cx="2438154" cy="111222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5400" b="1" dirty="0">
                    <a:solidFill>
                      <a:schemeClr val="accent1"/>
                    </a:solidFill>
                  </a:rPr>
                  <a:t>1 </a:t>
                </a:r>
                <a:r>
                  <a:rPr lang="en-US" altLang="zh-CN" sz="4400" b="1" dirty="0">
                    <a:solidFill>
                      <a:schemeClr val="accent1"/>
                    </a:solidFill>
                  </a:rPr>
                  <a:t>Web1.0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î$ļiḋê">
                <a:extLst>
                  <a:ext uri="{FF2B5EF4-FFF2-40B4-BE49-F238E27FC236}">
                    <a16:creationId xmlns:a16="http://schemas.microsoft.com/office/drawing/2014/main" id="{9FE2B2FE-E123-4DC3-9E3A-A87FC5938C08}"/>
                  </a:ext>
                </a:extLst>
              </p:cNvPr>
              <p:cNvSpPr txBox="1"/>
              <p:nvPr/>
            </p:nvSpPr>
            <p:spPr>
              <a:xfrm>
                <a:off x="6741032" y="1909997"/>
                <a:ext cx="2578681" cy="444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什么是</a:t>
                </a:r>
                <a:r>
                  <a:rPr lang="en-US" altLang="zh-CN" b="1" dirty="0"/>
                  <a:t>Web1.0</a:t>
                </a:r>
              </a:p>
            </p:txBody>
          </p:sp>
        </p:grpSp>
        <p:grpSp>
          <p:nvGrpSpPr>
            <p:cNvPr id="53" name="iṩliďe"/>
            <p:cNvGrpSpPr/>
            <p:nvPr/>
          </p:nvGrpSpPr>
          <p:grpSpPr>
            <a:xfrm>
              <a:off x="1542472" y="4566658"/>
              <a:ext cx="3865201" cy="1016609"/>
              <a:chOff x="6741030" y="1130300"/>
              <a:chExt cx="2578683" cy="1224588"/>
            </a:xfrm>
          </p:grpSpPr>
          <p:sp>
            <p:nvSpPr>
              <p:cNvPr id="54" name="ïSľîďè">
                <a:extLst>
                  <a:ext uri="{FF2B5EF4-FFF2-40B4-BE49-F238E27FC236}">
                    <a16:creationId xmlns:a16="http://schemas.microsoft.com/office/drawing/2014/main" id="{2F0F5B40-38E6-4438-93B9-D16DC7280C16}"/>
                  </a:ext>
                </a:extLst>
              </p:cNvPr>
              <p:cNvSpPr txBox="1"/>
              <p:nvPr/>
            </p:nvSpPr>
            <p:spPr>
              <a:xfrm>
                <a:off x="6741030" y="1130300"/>
                <a:ext cx="2067075" cy="111222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5400" b="1" dirty="0">
                    <a:solidFill>
                      <a:schemeClr val="accent1"/>
                    </a:solidFill>
                  </a:rPr>
                  <a:t>2</a:t>
                </a:r>
                <a:r>
                  <a:rPr lang="en-US" altLang="zh-CN" sz="4400" b="1" dirty="0">
                    <a:solidFill>
                      <a:schemeClr val="accent1"/>
                    </a:solidFill>
                  </a:rPr>
                  <a:t> Web2.0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iṧlîḓè">
                <a:extLst>
                  <a:ext uri="{FF2B5EF4-FFF2-40B4-BE49-F238E27FC236}">
                    <a16:creationId xmlns:a16="http://schemas.microsoft.com/office/drawing/2014/main" id="{9FE2B2FE-E123-4DC3-9E3A-A87FC5938C08}"/>
                  </a:ext>
                </a:extLst>
              </p:cNvPr>
              <p:cNvSpPr txBox="1"/>
              <p:nvPr/>
            </p:nvSpPr>
            <p:spPr>
              <a:xfrm>
                <a:off x="6741033" y="1909997"/>
                <a:ext cx="2578680" cy="444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什么是</a:t>
                </a:r>
                <a:r>
                  <a:rPr lang="en-US" altLang="zh-CN" b="1" dirty="0"/>
                  <a:t>Web2.0</a:t>
                </a:r>
              </a:p>
            </p:txBody>
          </p:sp>
        </p:grpSp>
        <p:grpSp>
          <p:nvGrpSpPr>
            <p:cNvPr id="76" name="ïŝliḋè"/>
            <p:cNvGrpSpPr/>
            <p:nvPr/>
          </p:nvGrpSpPr>
          <p:grpSpPr>
            <a:xfrm>
              <a:off x="7322597" y="2970116"/>
              <a:ext cx="3860332" cy="1016609"/>
              <a:chOff x="6741030" y="1130300"/>
              <a:chExt cx="2575435" cy="1224588"/>
            </a:xfrm>
          </p:grpSpPr>
          <p:sp>
            <p:nvSpPr>
              <p:cNvPr id="77" name="î$ľíḑe">
                <a:extLst>
                  <a:ext uri="{FF2B5EF4-FFF2-40B4-BE49-F238E27FC236}">
                    <a16:creationId xmlns:a16="http://schemas.microsoft.com/office/drawing/2014/main" id="{2F0F5B40-38E6-4438-93B9-D16DC7280C16}"/>
                  </a:ext>
                </a:extLst>
              </p:cNvPr>
              <p:cNvSpPr txBox="1"/>
              <p:nvPr/>
            </p:nvSpPr>
            <p:spPr>
              <a:xfrm>
                <a:off x="6741030" y="1130300"/>
                <a:ext cx="2067075" cy="111222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5400" b="1" dirty="0">
                    <a:solidFill>
                      <a:schemeClr val="accent1"/>
                    </a:solidFill>
                  </a:rPr>
                  <a:t>3</a:t>
                </a:r>
                <a:r>
                  <a:rPr lang="en-US" altLang="zh-CN" sz="4400" b="1" dirty="0">
                    <a:solidFill>
                      <a:schemeClr val="accent1"/>
                    </a:solidFill>
                  </a:rPr>
                  <a:t> Web3.0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îSľïḍê">
                <a:extLst>
                  <a:ext uri="{FF2B5EF4-FFF2-40B4-BE49-F238E27FC236}">
                    <a16:creationId xmlns:a16="http://schemas.microsoft.com/office/drawing/2014/main" id="{9FE2B2FE-E123-4DC3-9E3A-A87FC5938C08}"/>
                  </a:ext>
                </a:extLst>
              </p:cNvPr>
              <p:cNvSpPr txBox="1"/>
              <p:nvPr/>
            </p:nvSpPr>
            <p:spPr>
              <a:xfrm>
                <a:off x="6741032" y="1909997"/>
                <a:ext cx="2575433" cy="444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/>
                  <a:t>Web3.0</a:t>
                </a:r>
                <a:r>
                  <a:rPr lang="zh-CN" altLang="en-US" b="1" dirty="0"/>
                  <a:t>核心思想</a:t>
                </a:r>
                <a:endParaRPr lang="en-US" altLang="zh-CN" b="1" dirty="0"/>
              </a:p>
            </p:txBody>
          </p:sp>
        </p:grpSp>
        <p:grpSp>
          <p:nvGrpSpPr>
            <p:cNvPr id="79" name="ïşḷîďè"/>
            <p:cNvGrpSpPr/>
            <p:nvPr/>
          </p:nvGrpSpPr>
          <p:grpSpPr>
            <a:xfrm>
              <a:off x="7322597" y="4566658"/>
              <a:ext cx="3860336" cy="1016609"/>
              <a:chOff x="6741028" y="1130300"/>
              <a:chExt cx="2575437" cy="1224589"/>
            </a:xfrm>
          </p:grpSpPr>
          <p:sp>
            <p:nvSpPr>
              <p:cNvPr id="80" name="išḷiḍê">
                <a:extLst>
                  <a:ext uri="{FF2B5EF4-FFF2-40B4-BE49-F238E27FC236}">
                    <a16:creationId xmlns:a16="http://schemas.microsoft.com/office/drawing/2014/main" id="{2F0F5B40-38E6-4438-93B9-D16DC7280C16}"/>
                  </a:ext>
                </a:extLst>
              </p:cNvPr>
              <p:cNvSpPr txBox="1"/>
              <p:nvPr/>
            </p:nvSpPr>
            <p:spPr>
              <a:xfrm>
                <a:off x="6741028" y="1130300"/>
                <a:ext cx="2010779" cy="11122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5400" b="1" dirty="0">
                    <a:solidFill>
                      <a:schemeClr val="accent1"/>
                    </a:solidFill>
                  </a:rPr>
                  <a:t>4</a:t>
                </a:r>
                <a:r>
                  <a:rPr lang="en-US" altLang="zh-CN" sz="4400" b="1" dirty="0">
                    <a:solidFill>
                      <a:schemeClr val="accent1"/>
                    </a:solidFill>
                  </a:rPr>
                  <a:t> Design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íSļiḋé">
                <a:extLst>
                  <a:ext uri="{FF2B5EF4-FFF2-40B4-BE49-F238E27FC236}">
                    <a16:creationId xmlns:a16="http://schemas.microsoft.com/office/drawing/2014/main" id="{9FE2B2FE-E123-4DC3-9E3A-A87FC5938C08}"/>
                  </a:ext>
                </a:extLst>
              </p:cNvPr>
              <p:cNvSpPr txBox="1"/>
              <p:nvPr/>
            </p:nvSpPr>
            <p:spPr>
              <a:xfrm>
                <a:off x="6741032" y="1909997"/>
                <a:ext cx="2575433" cy="444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/>
                  <a:t>Web3.0</a:t>
                </a:r>
                <a:r>
                  <a:rPr lang="zh-CN" altLang="en-US" b="1" dirty="0"/>
                  <a:t>设计趋势</a:t>
                </a:r>
                <a:endParaRPr lang="en-US" altLang="zh-CN" b="1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583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9EBA6-1137-4CC6-8494-A48C7590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1.0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074FC1-AF87-44CF-8395-A31B7E1F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6" name="ïşḷîḋê">
            <a:extLst>
              <a:ext uri="{FF2B5EF4-FFF2-40B4-BE49-F238E27FC236}">
                <a16:creationId xmlns:a16="http://schemas.microsoft.com/office/drawing/2014/main" id="{A56440BB-4FB6-4466-82A3-02B32392269F}"/>
              </a:ext>
            </a:extLst>
          </p:cNvPr>
          <p:cNvGrpSpPr/>
          <p:nvPr/>
        </p:nvGrpSpPr>
        <p:grpSpPr>
          <a:xfrm>
            <a:off x="6453786" y="2019345"/>
            <a:ext cx="4354552" cy="3096522"/>
            <a:chOff x="6481337" y="2359054"/>
            <a:chExt cx="4354552" cy="3096522"/>
          </a:xfrm>
        </p:grpSpPr>
        <p:grpSp>
          <p:nvGrpSpPr>
            <p:cNvPr id="7" name="íšļïḓè">
              <a:extLst>
                <a:ext uri="{FF2B5EF4-FFF2-40B4-BE49-F238E27FC236}">
                  <a16:creationId xmlns:a16="http://schemas.microsoft.com/office/drawing/2014/main" id="{F8F88B15-4C84-44E5-9AC2-E77B75F2EF0C}"/>
                </a:ext>
              </a:extLst>
            </p:cNvPr>
            <p:cNvGrpSpPr/>
            <p:nvPr/>
          </p:nvGrpSpPr>
          <p:grpSpPr>
            <a:xfrm>
              <a:off x="6481337" y="2359054"/>
              <a:ext cx="4354552" cy="1206076"/>
              <a:chOff x="6481337" y="2359054"/>
              <a:chExt cx="4354552" cy="1206076"/>
            </a:xfrm>
          </p:grpSpPr>
          <p:sp>
            <p:nvSpPr>
              <p:cNvPr id="12" name="îṧḷide">
                <a:extLst>
                  <a:ext uri="{FF2B5EF4-FFF2-40B4-BE49-F238E27FC236}">
                    <a16:creationId xmlns:a16="http://schemas.microsoft.com/office/drawing/2014/main" id="{93E252D4-63E0-4FC8-8872-B148CE4EF4C1}"/>
                  </a:ext>
                </a:extLst>
              </p:cNvPr>
              <p:cNvSpPr txBox="1"/>
              <p:nvPr/>
            </p:nvSpPr>
            <p:spPr>
              <a:xfrm>
                <a:off x="6481337" y="2434570"/>
                <a:ext cx="540000" cy="540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01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ïśḻîḋè">
                <a:extLst>
                  <a:ext uri="{FF2B5EF4-FFF2-40B4-BE49-F238E27FC236}">
                    <a16:creationId xmlns:a16="http://schemas.microsoft.com/office/drawing/2014/main" id="{6F53D00B-41D5-48C7-96B3-1E5B5D4BC509}"/>
                  </a:ext>
                </a:extLst>
              </p:cNvPr>
              <p:cNvSpPr/>
              <p:nvPr/>
            </p:nvSpPr>
            <p:spPr>
              <a:xfrm>
                <a:off x="7141377" y="2359054"/>
                <a:ext cx="3694512" cy="525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万维网雏形</a:t>
                </a:r>
                <a:endParaRPr kumimoji="1" lang="en-US" altLang="zh-CN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îš1íďé">
                <a:extLst>
                  <a:ext uri="{FF2B5EF4-FFF2-40B4-BE49-F238E27FC236}">
                    <a16:creationId xmlns:a16="http://schemas.microsoft.com/office/drawing/2014/main" id="{8B90B2FD-0E86-40D5-B9A6-E3E25DD01F9B}"/>
                  </a:ext>
                </a:extLst>
              </p:cNvPr>
              <p:cNvSpPr/>
              <p:nvPr/>
            </p:nvSpPr>
            <p:spPr>
              <a:xfrm>
                <a:off x="7141376" y="2890614"/>
                <a:ext cx="3694512" cy="67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伯纳斯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·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李创造的第一个万维网雏形，现在被称为“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Web 1.0”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，大约在 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1990 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年至 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2004 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年之间形成。</a:t>
                </a: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ïṡḷïdè">
              <a:extLst>
                <a:ext uri="{FF2B5EF4-FFF2-40B4-BE49-F238E27FC236}">
                  <a16:creationId xmlns:a16="http://schemas.microsoft.com/office/drawing/2014/main" id="{EC7888E2-D1B6-4524-AE09-AF657F4990C0}"/>
                </a:ext>
              </a:extLst>
            </p:cNvPr>
            <p:cNvGrpSpPr/>
            <p:nvPr/>
          </p:nvGrpSpPr>
          <p:grpSpPr>
            <a:xfrm>
              <a:off x="6481337" y="4009434"/>
              <a:ext cx="4354552" cy="1446142"/>
              <a:chOff x="6492489" y="4009434"/>
              <a:chExt cx="4354552" cy="1446142"/>
            </a:xfrm>
          </p:grpSpPr>
          <p:sp>
            <p:nvSpPr>
              <p:cNvPr id="9" name="íŝļïḑe">
                <a:extLst>
                  <a:ext uri="{FF2B5EF4-FFF2-40B4-BE49-F238E27FC236}">
                    <a16:creationId xmlns:a16="http://schemas.microsoft.com/office/drawing/2014/main" id="{611FA149-EE1A-42A0-A80C-5008240437F4}"/>
                  </a:ext>
                </a:extLst>
              </p:cNvPr>
              <p:cNvSpPr txBox="1"/>
              <p:nvPr/>
            </p:nvSpPr>
            <p:spPr>
              <a:xfrm>
                <a:off x="6492489" y="4084950"/>
                <a:ext cx="540000" cy="5400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kumimoji="1" sz="2000" b="1">
                    <a:noFill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iṧļíḑè">
                <a:extLst>
                  <a:ext uri="{FF2B5EF4-FFF2-40B4-BE49-F238E27FC236}">
                    <a16:creationId xmlns:a16="http://schemas.microsoft.com/office/drawing/2014/main" id="{08AF7C40-45ED-4AB6-8E3D-4905E31A4C1F}"/>
                  </a:ext>
                </a:extLst>
              </p:cNvPr>
              <p:cNvSpPr/>
              <p:nvPr/>
            </p:nvSpPr>
            <p:spPr>
              <a:xfrm>
                <a:off x="7152529" y="4009434"/>
                <a:ext cx="3694512" cy="525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tx1"/>
                    </a:solidFill>
                  </a:rPr>
                  <a:t>只读网络</a:t>
                </a:r>
                <a:endParaRPr kumimoji="1" lang="en-US" altLang="zh-CN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išḷîḋê">
                <a:extLst>
                  <a:ext uri="{FF2B5EF4-FFF2-40B4-BE49-F238E27FC236}">
                    <a16:creationId xmlns:a16="http://schemas.microsoft.com/office/drawing/2014/main" id="{B3EB4EA6-B0C0-4E1B-953D-B1FA9E4F14FE}"/>
                  </a:ext>
                </a:extLst>
              </p:cNvPr>
              <p:cNvSpPr/>
              <p:nvPr/>
            </p:nvSpPr>
            <p:spPr>
              <a:xfrm>
                <a:off x="7152528" y="4540994"/>
                <a:ext cx="3694512" cy="9145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</a:rPr>
                  <a:t>Web 1.0 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主要是由公司拥有的静态网站，用户之间的互动几乎为零 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- 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个人很少创造内容，导致它被称为只读网络。</a:t>
                </a: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E689D67-A798-4258-B8DF-93E011AA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" y="2161545"/>
            <a:ext cx="5077817" cy="2837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4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F85E-4EEA-4129-9D14-9A795535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2.0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F806FE-AFB8-4C0C-A97C-6A3B7D3E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720E87-7DF7-4BD8-9474-D787BEDA2612}"/>
              </a:ext>
            </a:extLst>
          </p:cNvPr>
          <p:cNvGrpSpPr/>
          <p:nvPr/>
        </p:nvGrpSpPr>
        <p:grpSpPr>
          <a:xfrm>
            <a:off x="664552" y="1157704"/>
            <a:ext cx="4972628" cy="4521736"/>
            <a:chOff x="664552" y="1746984"/>
            <a:chExt cx="4972628" cy="4251598"/>
          </a:xfrm>
        </p:grpSpPr>
        <p:sp>
          <p:nvSpPr>
            <p:cNvPr id="5" name="îṥḷíḍè">
              <a:extLst>
                <a:ext uri="{FF2B5EF4-FFF2-40B4-BE49-F238E27FC236}">
                  <a16:creationId xmlns:a16="http://schemas.microsoft.com/office/drawing/2014/main" id="{6A075A69-8683-4EA3-8668-25AC2B6E7CFA}"/>
                </a:ext>
              </a:extLst>
            </p:cNvPr>
            <p:cNvSpPr txBox="1"/>
            <p:nvPr/>
          </p:nvSpPr>
          <p:spPr>
            <a:xfrm>
              <a:off x="664552" y="1746984"/>
              <a:ext cx="41571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2800" b="1" dirty="0"/>
                <a:t>Read and Write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7" name="ï$liḓé">
              <a:extLst>
                <a:ext uri="{FF2B5EF4-FFF2-40B4-BE49-F238E27FC236}">
                  <a16:creationId xmlns:a16="http://schemas.microsoft.com/office/drawing/2014/main" id="{E8BD7DE7-5523-458B-9A82-23939F31FB14}"/>
                </a:ext>
              </a:extLst>
            </p:cNvPr>
            <p:cNvGrpSpPr/>
            <p:nvPr/>
          </p:nvGrpSpPr>
          <p:grpSpPr>
            <a:xfrm>
              <a:off x="900079" y="2804323"/>
              <a:ext cx="4737101" cy="3194259"/>
              <a:chOff x="6464300" y="2298484"/>
              <a:chExt cx="4737101" cy="3194259"/>
            </a:xfrm>
          </p:grpSpPr>
          <p:grpSp>
            <p:nvGrpSpPr>
              <p:cNvPr id="9" name="ïs1iḓe">
                <a:extLst>
                  <a:ext uri="{FF2B5EF4-FFF2-40B4-BE49-F238E27FC236}">
                    <a16:creationId xmlns:a16="http://schemas.microsoft.com/office/drawing/2014/main" id="{1663DC76-7EF3-4F18-9C34-8BCD3D28824D}"/>
                  </a:ext>
                </a:extLst>
              </p:cNvPr>
              <p:cNvGrpSpPr/>
              <p:nvPr/>
            </p:nvGrpSpPr>
            <p:grpSpPr>
              <a:xfrm>
                <a:off x="6464300" y="2298484"/>
                <a:ext cx="4737101" cy="1574932"/>
                <a:chOff x="6451600" y="1590675"/>
                <a:chExt cx="4737101" cy="1574932"/>
              </a:xfrm>
            </p:grpSpPr>
            <p:grpSp>
              <p:nvGrpSpPr>
                <p:cNvPr id="15" name="iṥḷíḍê">
                  <a:extLst>
                    <a:ext uri="{FF2B5EF4-FFF2-40B4-BE49-F238E27FC236}">
                      <a16:creationId xmlns:a16="http://schemas.microsoft.com/office/drawing/2014/main" id="{956E1921-44AB-4706-84AC-ED990FBECB7B}"/>
                    </a:ext>
                  </a:extLst>
                </p:cNvPr>
                <p:cNvGrpSpPr/>
                <p:nvPr/>
              </p:nvGrpSpPr>
              <p:grpSpPr>
                <a:xfrm>
                  <a:off x="7069795" y="1590675"/>
                  <a:ext cx="4118906" cy="1574932"/>
                  <a:chOff x="1964396" y="4099162"/>
                  <a:chExt cx="4118906" cy="1574932"/>
                </a:xfrm>
              </p:grpSpPr>
              <p:sp>
                <p:nvSpPr>
                  <p:cNvPr id="17" name="ïSlîḍê">
                    <a:extLst>
                      <a:ext uri="{FF2B5EF4-FFF2-40B4-BE49-F238E27FC236}">
                        <a16:creationId xmlns:a16="http://schemas.microsoft.com/office/drawing/2014/main" id="{9D674886-C2AE-4224-8FFA-3C8A6DFC4E92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7" y="4588696"/>
                    <a:ext cx="4118905" cy="1085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kern="100" dirty="0">
                        <a:solidFill>
                          <a:schemeClr val="tx1"/>
                        </a:solidFill>
                      </a:rPr>
                      <a:t>随着社交媒体平台的出现，</a:t>
                    </a:r>
                    <a:r>
                      <a:rPr lang="en-US" altLang="zh-CN" sz="1200" kern="100" dirty="0">
                        <a:solidFill>
                          <a:schemeClr val="tx1"/>
                        </a:solidFill>
                      </a:rPr>
                      <a:t>Web 2.0 </a:t>
                    </a:r>
                    <a:r>
                      <a:rPr lang="zh-CN" altLang="en-US" sz="1200" kern="100" dirty="0">
                        <a:solidFill>
                          <a:schemeClr val="tx1"/>
                        </a:solidFill>
                      </a:rPr>
                      <a:t>时期于 </a:t>
                    </a:r>
                    <a:r>
                      <a:rPr lang="en-US" altLang="zh-CN" sz="1200" kern="100" dirty="0">
                        <a:solidFill>
                          <a:schemeClr val="tx1"/>
                        </a:solidFill>
                      </a:rPr>
                      <a:t>2004 </a:t>
                    </a:r>
                    <a:r>
                      <a:rPr lang="zh-CN" altLang="en-US" sz="1200" kern="100" dirty="0">
                        <a:solidFill>
                          <a:schemeClr val="tx1"/>
                        </a:solidFill>
                      </a:rPr>
                      <a:t>年开启。 网络不再是只读的，它演变成读写网络。 互联网公司除了向用户提供内容外，还开始提供平台来共享用户生产的内容，并参与用户间的交互。 </a:t>
                    </a:r>
                    <a:endParaRPr lang="en-US" altLang="zh-CN" sz="1200" kern="1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8" name="ïŝḷïḑe">
                    <a:extLst>
                      <a:ext uri="{FF2B5EF4-FFF2-40B4-BE49-F238E27FC236}">
                        <a16:creationId xmlns:a16="http://schemas.microsoft.com/office/drawing/2014/main" id="{661DF66D-AC6C-4729-B4E3-4EA2C21EF5C4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6" y="4099162"/>
                    <a:ext cx="4118905" cy="4895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90000" bIns="90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社交平台</a:t>
                    </a:r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读写网络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îṣľiḋe">
                  <a:extLst>
                    <a:ext uri="{FF2B5EF4-FFF2-40B4-BE49-F238E27FC236}">
                      <a16:creationId xmlns:a16="http://schemas.microsoft.com/office/drawing/2014/main" id="{4AD04799-55A3-4616-98B7-B088D1DB12E1}"/>
                    </a:ext>
                  </a:extLst>
                </p:cNvPr>
                <p:cNvSpPr/>
                <p:nvPr/>
              </p:nvSpPr>
              <p:spPr>
                <a:xfrm>
                  <a:off x="6451600" y="1752600"/>
                  <a:ext cx="406400" cy="406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altLang="zh-CN" sz="1200" b="1" dirty="0"/>
                    <a:t>01</a:t>
                  </a:r>
                  <a:endParaRPr lang="zh-CN" altLang="en-US" sz="1200" b="1" dirty="0"/>
                </a:p>
              </p:txBody>
            </p:sp>
          </p:grpSp>
          <p:grpSp>
            <p:nvGrpSpPr>
              <p:cNvPr id="10" name="išľiḍè">
                <a:extLst>
                  <a:ext uri="{FF2B5EF4-FFF2-40B4-BE49-F238E27FC236}">
                    <a16:creationId xmlns:a16="http://schemas.microsoft.com/office/drawing/2014/main" id="{06D2206C-E61A-4996-9B82-6C24BD0E604A}"/>
                  </a:ext>
                </a:extLst>
              </p:cNvPr>
              <p:cNvGrpSpPr/>
              <p:nvPr/>
            </p:nvGrpSpPr>
            <p:grpSpPr>
              <a:xfrm>
                <a:off x="6464300" y="3917811"/>
                <a:ext cx="4737101" cy="1574932"/>
                <a:chOff x="6451600" y="1590675"/>
                <a:chExt cx="4737101" cy="1574932"/>
              </a:xfrm>
            </p:grpSpPr>
            <p:grpSp>
              <p:nvGrpSpPr>
                <p:cNvPr id="11" name="îṣḷîḍê">
                  <a:extLst>
                    <a:ext uri="{FF2B5EF4-FFF2-40B4-BE49-F238E27FC236}">
                      <a16:creationId xmlns:a16="http://schemas.microsoft.com/office/drawing/2014/main" id="{4C6EDC88-2BD1-4EC7-A623-BA0E9C51D417}"/>
                    </a:ext>
                  </a:extLst>
                </p:cNvPr>
                <p:cNvGrpSpPr/>
                <p:nvPr/>
              </p:nvGrpSpPr>
              <p:grpSpPr>
                <a:xfrm>
                  <a:off x="7069795" y="1590675"/>
                  <a:ext cx="4118906" cy="1574932"/>
                  <a:chOff x="1964396" y="4099162"/>
                  <a:chExt cx="4118906" cy="1574932"/>
                </a:xfrm>
              </p:grpSpPr>
              <p:sp>
                <p:nvSpPr>
                  <p:cNvPr id="13" name="îṩliḋè">
                    <a:extLst>
                      <a:ext uri="{FF2B5EF4-FFF2-40B4-BE49-F238E27FC236}">
                        <a16:creationId xmlns:a16="http://schemas.microsoft.com/office/drawing/2014/main" id="{4B1C8D48-6604-4993-9A9A-E6DCB6CB3B1D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7" y="4588696"/>
                    <a:ext cx="4118905" cy="10853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kern="100" dirty="0">
                        <a:solidFill>
                          <a:schemeClr val="tx1"/>
                        </a:solidFill>
                      </a:rPr>
                      <a:t>随着越来越多的人上网，少数互联网巨头开始掌控网络上海量的流量和价值。 </a:t>
                    </a:r>
                    <a:r>
                      <a:rPr lang="en-US" altLang="zh-CN" sz="1200" kern="100" dirty="0">
                        <a:solidFill>
                          <a:schemeClr val="tx1"/>
                        </a:solidFill>
                      </a:rPr>
                      <a:t>Web 2.0 </a:t>
                    </a:r>
                    <a:r>
                      <a:rPr lang="zh-CN" altLang="en-US" sz="1200" kern="100" dirty="0">
                        <a:solidFill>
                          <a:schemeClr val="tx1"/>
                        </a:solidFill>
                      </a:rPr>
                      <a:t>还催生了广告驱动的盈利模式。 虽然用户可以创作内容，但他们并不拥有内容或通过将内容变现来获益。</a:t>
                    </a:r>
                    <a:endParaRPr lang="en-US" altLang="zh-CN" sz="1200" kern="1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4" name="ï$ḷíḍe">
                    <a:extLst>
                      <a:ext uri="{FF2B5EF4-FFF2-40B4-BE49-F238E27FC236}">
                        <a16:creationId xmlns:a16="http://schemas.microsoft.com/office/drawing/2014/main" id="{30D94A98-B59E-4639-80E0-0CF45D9EDE37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6" y="4099162"/>
                    <a:ext cx="4118905" cy="4895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90000" bIns="90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zh-CN" altLang="en-US" sz="2000" b="1" dirty="0">
                        <a:solidFill>
                          <a:schemeClr val="tx1"/>
                        </a:solidFill>
                      </a:rPr>
                      <a:t>数据不属于个人</a:t>
                    </a:r>
                    <a:endParaRPr kumimoji="1" lang="en-US" altLang="zh-CN" sz="20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" name="ïSļïḑe">
                  <a:extLst>
                    <a:ext uri="{FF2B5EF4-FFF2-40B4-BE49-F238E27FC236}">
                      <a16:creationId xmlns:a16="http://schemas.microsoft.com/office/drawing/2014/main" id="{9C42932D-80C6-45DD-AA7B-1C007FCD8B1A}"/>
                    </a:ext>
                  </a:extLst>
                </p:cNvPr>
                <p:cNvSpPr/>
                <p:nvPr/>
              </p:nvSpPr>
              <p:spPr>
                <a:xfrm>
                  <a:off x="6451600" y="1752600"/>
                  <a:ext cx="406400" cy="406400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02</a:t>
                  </a:r>
                  <a:endParaRPr lang="zh-CN" altLang="en-US" sz="12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BF403B8-3140-4431-925F-650091D04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44" y="1762030"/>
            <a:ext cx="5231215" cy="33339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0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C6351-2668-4ABA-B369-7D617A82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58E91-4250-4A1F-A9EA-217E722E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050" name="Picture 2" descr="https://pic.rmb.bdstatic.com/bjh/9c6f13090a693fb95b990d9557a388a34889.jpeg">
            <a:extLst>
              <a:ext uri="{FF2B5EF4-FFF2-40B4-BE49-F238E27FC236}">
                <a16:creationId xmlns:a16="http://schemas.microsoft.com/office/drawing/2014/main" id="{DB2806A5-8BEC-47D3-9C46-0B6CF9F6D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" b="4314"/>
          <a:stretch/>
        </p:blipFill>
        <p:spPr bwMode="auto">
          <a:xfrm>
            <a:off x="11256" y="0"/>
            <a:ext cx="12192000" cy="308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íšḷïḓé">
            <a:extLst>
              <a:ext uri="{FF2B5EF4-FFF2-40B4-BE49-F238E27FC236}">
                <a16:creationId xmlns:a16="http://schemas.microsoft.com/office/drawing/2014/main" id="{A846A112-D55A-483C-B4EF-8E8B047038D1}"/>
              </a:ext>
            </a:extLst>
          </p:cNvPr>
          <p:cNvGrpSpPr/>
          <p:nvPr/>
        </p:nvGrpSpPr>
        <p:grpSpPr>
          <a:xfrm>
            <a:off x="660401" y="2857814"/>
            <a:ext cx="10858499" cy="3276286"/>
            <a:chOff x="660401" y="2857814"/>
            <a:chExt cx="10858499" cy="3276286"/>
          </a:xfrm>
        </p:grpSpPr>
        <p:grpSp>
          <p:nvGrpSpPr>
            <p:cNvPr id="7" name="îṥľîde">
              <a:extLst>
                <a:ext uri="{FF2B5EF4-FFF2-40B4-BE49-F238E27FC236}">
                  <a16:creationId xmlns:a16="http://schemas.microsoft.com/office/drawing/2014/main" id="{F420DE62-B8AB-4B4C-BF3C-CF864A6CEF4B}"/>
                </a:ext>
              </a:extLst>
            </p:cNvPr>
            <p:cNvGrpSpPr/>
            <p:nvPr/>
          </p:nvGrpSpPr>
          <p:grpSpPr>
            <a:xfrm>
              <a:off x="660401" y="2857814"/>
              <a:ext cx="2707268" cy="3276286"/>
              <a:chOff x="3513670" y="3127601"/>
              <a:chExt cx="2161834" cy="3276286"/>
            </a:xfrm>
          </p:grpSpPr>
          <p:sp>
            <p:nvSpPr>
              <p:cNvPr id="17" name="íSļíḋé">
                <a:extLst>
                  <a:ext uri="{FF2B5EF4-FFF2-40B4-BE49-F238E27FC236}">
                    <a16:creationId xmlns:a16="http://schemas.microsoft.com/office/drawing/2014/main" id="{79B48DE5-9717-404E-97A4-9D53F9C2366C}"/>
                  </a:ext>
                </a:extLst>
              </p:cNvPr>
              <p:cNvSpPr/>
              <p:nvPr/>
            </p:nvSpPr>
            <p:spPr>
              <a:xfrm>
                <a:off x="3513670" y="3127601"/>
                <a:ext cx="2161834" cy="327628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大部分互联网不是由中心化实体控制和拥有的，而是由构建者和用户分配所有权。</a:t>
                </a:r>
                <a:endParaRPr kumimoji="1"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ïşļïḋe">
                <a:extLst>
                  <a:ext uri="{FF2B5EF4-FFF2-40B4-BE49-F238E27FC236}">
                    <a16:creationId xmlns:a16="http://schemas.microsoft.com/office/drawing/2014/main" id="{7813F094-0AB7-467A-9CD3-35720F9D2C96}"/>
                  </a:ext>
                </a:extLst>
              </p:cNvPr>
              <p:cNvSpPr/>
              <p:nvPr/>
            </p:nvSpPr>
            <p:spPr>
              <a:xfrm>
                <a:off x="3949683" y="3202702"/>
                <a:ext cx="1269998" cy="444788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lang="zh-CN" altLang="en-US" b="1" dirty="0"/>
                  <a:t>去中心化</a:t>
                </a:r>
                <a:endParaRPr kumimoji="1" lang="en-US" altLang="zh-CN" sz="1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ïṧḷïḋè">
              <a:extLst>
                <a:ext uri="{FF2B5EF4-FFF2-40B4-BE49-F238E27FC236}">
                  <a16:creationId xmlns:a16="http://schemas.microsoft.com/office/drawing/2014/main" id="{621FF523-B6AB-4173-A1BD-EF0EDC7D2B55}"/>
                </a:ext>
              </a:extLst>
            </p:cNvPr>
            <p:cNvGrpSpPr/>
            <p:nvPr/>
          </p:nvGrpSpPr>
          <p:grpSpPr>
            <a:xfrm>
              <a:off x="3377478" y="2857814"/>
              <a:ext cx="2707268" cy="3276286"/>
              <a:chOff x="3513670" y="3127601"/>
              <a:chExt cx="2161834" cy="3276286"/>
            </a:xfrm>
          </p:grpSpPr>
          <p:sp>
            <p:nvSpPr>
              <p:cNvPr id="15" name="ïṩḻïḋé">
                <a:extLst>
                  <a:ext uri="{FF2B5EF4-FFF2-40B4-BE49-F238E27FC236}">
                    <a16:creationId xmlns:a16="http://schemas.microsoft.com/office/drawing/2014/main" id="{0A3B369D-03E7-4544-A85B-1935987D0CF6}"/>
                  </a:ext>
                </a:extLst>
              </p:cNvPr>
              <p:cNvSpPr/>
              <p:nvPr/>
            </p:nvSpPr>
            <p:spPr>
              <a:xfrm>
                <a:off x="3513670" y="3127601"/>
                <a:ext cx="2161834" cy="327628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每个人都有参与 </a:t>
                </a:r>
                <a:r>
                  <a:rPr lang="en-US" altLang="zh-CN" sz="1600" dirty="0"/>
                  <a:t>Web3 </a:t>
                </a:r>
                <a:r>
                  <a:rPr lang="zh-CN" altLang="en-US" sz="1600" dirty="0"/>
                  <a:t>的平等权限，没有人被排除在外。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ïş1ïḍê">
                <a:extLst>
                  <a:ext uri="{FF2B5EF4-FFF2-40B4-BE49-F238E27FC236}">
                    <a16:creationId xmlns:a16="http://schemas.microsoft.com/office/drawing/2014/main" id="{13F12637-2956-4F2A-8DFA-B3FECD70F9EE}"/>
                  </a:ext>
                </a:extLst>
              </p:cNvPr>
              <p:cNvSpPr/>
              <p:nvPr/>
            </p:nvSpPr>
            <p:spPr>
              <a:xfrm>
                <a:off x="3949683" y="3202702"/>
                <a:ext cx="1269998" cy="444788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无需许可</a:t>
                </a:r>
                <a:endParaRPr kumimoji="1" lang="en-US" altLang="zh-CN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" name="íSlïḓe">
              <a:extLst>
                <a:ext uri="{FF2B5EF4-FFF2-40B4-BE49-F238E27FC236}">
                  <a16:creationId xmlns:a16="http://schemas.microsoft.com/office/drawing/2014/main" id="{157C5486-ACF3-45F3-AE28-D8C1D98AB2FB}"/>
                </a:ext>
              </a:extLst>
            </p:cNvPr>
            <p:cNvGrpSpPr/>
            <p:nvPr/>
          </p:nvGrpSpPr>
          <p:grpSpPr>
            <a:xfrm>
              <a:off x="6094555" y="2857814"/>
              <a:ext cx="2707268" cy="3276286"/>
              <a:chOff x="3513670" y="3127601"/>
              <a:chExt cx="2161834" cy="3276286"/>
            </a:xfrm>
          </p:grpSpPr>
          <p:sp>
            <p:nvSpPr>
              <p:cNvPr id="13" name="îSliḍè">
                <a:extLst>
                  <a:ext uri="{FF2B5EF4-FFF2-40B4-BE49-F238E27FC236}">
                    <a16:creationId xmlns:a16="http://schemas.microsoft.com/office/drawing/2014/main" id="{753AAC25-EE0F-4A28-8E91-CD667547C368}"/>
                  </a:ext>
                </a:extLst>
              </p:cNvPr>
              <p:cNvSpPr/>
              <p:nvPr/>
            </p:nvSpPr>
            <p:spPr>
              <a:xfrm>
                <a:off x="3513670" y="3127601"/>
                <a:ext cx="2161834" cy="327628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使用加密货币进行线上消费和汇款，而不是依赖传统银行或第三方支付机构。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iŝļîďê">
                <a:extLst>
                  <a:ext uri="{FF2B5EF4-FFF2-40B4-BE49-F238E27FC236}">
                    <a16:creationId xmlns:a16="http://schemas.microsoft.com/office/drawing/2014/main" id="{F105F4DE-1C8E-4D53-BF48-CCA1A5457691}"/>
                  </a:ext>
                </a:extLst>
              </p:cNvPr>
              <p:cNvSpPr/>
              <p:nvPr/>
            </p:nvSpPr>
            <p:spPr>
              <a:xfrm>
                <a:off x="3949683" y="3202702"/>
                <a:ext cx="1269998" cy="444788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lang="zh-CN" altLang="en-US" sz="1600" b="1" dirty="0"/>
                  <a:t>原生支付功能</a:t>
                </a:r>
                <a:endParaRPr kumimoji="1" lang="en-US" altLang="zh-CN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ïŝliḑé">
              <a:extLst>
                <a:ext uri="{FF2B5EF4-FFF2-40B4-BE49-F238E27FC236}">
                  <a16:creationId xmlns:a16="http://schemas.microsoft.com/office/drawing/2014/main" id="{32A92AA1-6943-4EB1-B290-FB6B70963CE3}"/>
                </a:ext>
              </a:extLst>
            </p:cNvPr>
            <p:cNvGrpSpPr/>
            <p:nvPr/>
          </p:nvGrpSpPr>
          <p:grpSpPr>
            <a:xfrm>
              <a:off x="8811632" y="2857814"/>
              <a:ext cx="2707268" cy="3276286"/>
              <a:chOff x="3513670" y="3127601"/>
              <a:chExt cx="2161834" cy="3276286"/>
            </a:xfrm>
          </p:grpSpPr>
          <p:sp>
            <p:nvSpPr>
              <p:cNvPr id="11" name="íṩḷïḍè">
                <a:extLst>
                  <a:ext uri="{FF2B5EF4-FFF2-40B4-BE49-F238E27FC236}">
                    <a16:creationId xmlns:a16="http://schemas.microsoft.com/office/drawing/2014/main" id="{3BB6A342-43FC-455C-9D19-EAF5A2A0C88D}"/>
                  </a:ext>
                </a:extLst>
              </p:cNvPr>
              <p:cNvSpPr/>
              <p:nvPr/>
            </p:nvSpPr>
            <p:spPr>
              <a:xfrm>
                <a:off x="3513670" y="3127601"/>
                <a:ext cx="2161834" cy="3276286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它通过激励措施和经济机制运转，而不是依赖受信任的第三方。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îşľîḍe">
                <a:extLst>
                  <a:ext uri="{FF2B5EF4-FFF2-40B4-BE49-F238E27FC236}">
                    <a16:creationId xmlns:a16="http://schemas.microsoft.com/office/drawing/2014/main" id="{B6899B0C-A907-45A8-99C3-8272A821ECE8}"/>
                  </a:ext>
                </a:extLst>
              </p:cNvPr>
              <p:cNvSpPr/>
              <p:nvPr/>
            </p:nvSpPr>
            <p:spPr>
              <a:xfrm>
                <a:off x="3949683" y="3202702"/>
                <a:ext cx="1269998" cy="444788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无需信任</a:t>
                </a:r>
                <a:endParaRPr kumimoji="1" lang="en-US" altLang="zh-CN" sz="1400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139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BE576-5872-4D1F-A049-D9F601D6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Web3 </a:t>
            </a:r>
            <a:r>
              <a:rPr lang="zh-CN" altLang="en-US" dirty="0"/>
              <a:t>的局限性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0B7DE2-3654-40CE-B101-7A609290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54B650-4584-4407-B829-6BA1B084D2ED}"/>
              </a:ext>
            </a:extLst>
          </p:cNvPr>
          <p:cNvGrpSpPr/>
          <p:nvPr/>
        </p:nvGrpSpPr>
        <p:grpSpPr>
          <a:xfrm>
            <a:off x="660400" y="673100"/>
            <a:ext cx="10858500" cy="4837430"/>
            <a:chOff x="660400" y="1130300"/>
            <a:chExt cx="10858500" cy="4837430"/>
          </a:xfrm>
        </p:grpSpPr>
        <p:sp>
          <p:nvSpPr>
            <p:cNvPr id="5" name="iSļiḑê">
              <a:extLst>
                <a:ext uri="{FF2B5EF4-FFF2-40B4-BE49-F238E27FC236}">
                  <a16:creationId xmlns:a16="http://schemas.microsoft.com/office/drawing/2014/main" id="{442E7904-8D6E-4963-A125-421120CB3A95}"/>
                </a:ext>
              </a:extLst>
            </p:cNvPr>
            <p:cNvSpPr/>
            <p:nvPr/>
          </p:nvSpPr>
          <p:spPr>
            <a:xfrm>
              <a:off x="660400" y="1130300"/>
              <a:ext cx="108585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 algn="ctr">
                <a:buSzPct val="25000"/>
              </a:pPr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" name="íṧlïďê">
              <a:extLst>
                <a:ext uri="{FF2B5EF4-FFF2-40B4-BE49-F238E27FC236}">
                  <a16:creationId xmlns:a16="http://schemas.microsoft.com/office/drawing/2014/main" id="{E797433D-0B5E-4D46-8F5C-7E9633CEFCBF}"/>
                </a:ext>
              </a:extLst>
            </p:cNvPr>
            <p:cNvGrpSpPr/>
            <p:nvPr/>
          </p:nvGrpSpPr>
          <p:grpSpPr>
            <a:xfrm>
              <a:off x="4688762" y="2351567"/>
              <a:ext cx="2866977" cy="3143251"/>
              <a:chOff x="4270960" y="1428092"/>
              <a:chExt cx="3650080" cy="4001817"/>
            </a:xfrm>
          </p:grpSpPr>
          <p:sp>
            <p:nvSpPr>
              <p:cNvPr id="43" name="îṩlíḍe">
                <a:extLst>
                  <a:ext uri="{FF2B5EF4-FFF2-40B4-BE49-F238E27FC236}">
                    <a16:creationId xmlns:a16="http://schemas.microsoft.com/office/drawing/2014/main" id="{691EF730-9B97-4602-875D-AB23E346A246}"/>
                  </a:ext>
                </a:extLst>
              </p:cNvPr>
              <p:cNvSpPr/>
              <p:nvPr/>
            </p:nvSpPr>
            <p:spPr bwMode="auto">
              <a:xfrm>
                <a:off x="5065912" y="3144261"/>
                <a:ext cx="2018947" cy="1477812"/>
              </a:xfrm>
              <a:custGeom>
                <a:avLst/>
                <a:gdLst>
                  <a:gd name="T0" fmla="*/ 777 w 792"/>
                  <a:gd name="T1" fmla="*/ 539 h 580"/>
                  <a:gd name="T2" fmla="*/ 749 w 792"/>
                  <a:gd name="T3" fmla="*/ 498 h 580"/>
                  <a:gd name="T4" fmla="*/ 415 w 792"/>
                  <a:gd name="T5" fmla="*/ 10 h 580"/>
                  <a:gd name="T6" fmla="*/ 396 w 792"/>
                  <a:gd name="T7" fmla="*/ 1 h 580"/>
                  <a:gd name="T8" fmla="*/ 377 w 792"/>
                  <a:gd name="T9" fmla="*/ 10 h 580"/>
                  <a:gd name="T10" fmla="*/ 43 w 792"/>
                  <a:gd name="T11" fmla="*/ 498 h 580"/>
                  <a:gd name="T12" fmla="*/ 15 w 792"/>
                  <a:gd name="T13" fmla="*/ 539 h 580"/>
                  <a:gd name="T14" fmla="*/ 49 w 792"/>
                  <a:gd name="T15" fmla="*/ 559 h 580"/>
                  <a:gd name="T16" fmla="*/ 383 w 792"/>
                  <a:gd name="T17" fmla="*/ 71 h 580"/>
                  <a:gd name="T18" fmla="*/ 396 w 792"/>
                  <a:gd name="T19" fmla="*/ 53 h 580"/>
                  <a:gd name="T20" fmla="*/ 409 w 792"/>
                  <a:gd name="T21" fmla="*/ 71 h 580"/>
                  <a:gd name="T22" fmla="*/ 743 w 792"/>
                  <a:gd name="T23" fmla="*/ 559 h 580"/>
                  <a:gd name="T24" fmla="*/ 777 w 792"/>
                  <a:gd name="T25" fmla="*/ 539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2" h="580">
                    <a:moveTo>
                      <a:pt x="777" y="539"/>
                    </a:moveTo>
                    <a:cubicBezTo>
                      <a:pt x="768" y="525"/>
                      <a:pt x="759" y="512"/>
                      <a:pt x="749" y="498"/>
                    </a:cubicBezTo>
                    <a:cubicBezTo>
                      <a:pt x="638" y="335"/>
                      <a:pt x="526" y="173"/>
                      <a:pt x="415" y="10"/>
                    </a:cubicBezTo>
                    <a:cubicBezTo>
                      <a:pt x="410" y="3"/>
                      <a:pt x="403" y="0"/>
                      <a:pt x="396" y="1"/>
                    </a:cubicBezTo>
                    <a:cubicBezTo>
                      <a:pt x="389" y="0"/>
                      <a:pt x="382" y="3"/>
                      <a:pt x="377" y="10"/>
                    </a:cubicBezTo>
                    <a:cubicBezTo>
                      <a:pt x="266" y="173"/>
                      <a:pt x="154" y="335"/>
                      <a:pt x="43" y="498"/>
                    </a:cubicBezTo>
                    <a:cubicBezTo>
                      <a:pt x="33" y="512"/>
                      <a:pt x="24" y="525"/>
                      <a:pt x="15" y="539"/>
                    </a:cubicBezTo>
                    <a:cubicBezTo>
                      <a:pt x="0" y="560"/>
                      <a:pt x="35" y="580"/>
                      <a:pt x="49" y="559"/>
                    </a:cubicBezTo>
                    <a:cubicBezTo>
                      <a:pt x="161" y="396"/>
                      <a:pt x="272" y="234"/>
                      <a:pt x="383" y="71"/>
                    </a:cubicBezTo>
                    <a:cubicBezTo>
                      <a:pt x="388" y="65"/>
                      <a:pt x="392" y="59"/>
                      <a:pt x="396" y="53"/>
                    </a:cubicBezTo>
                    <a:cubicBezTo>
                      <a:pt x="400" y="59"/>
                      <a:pt x="404" y="65"/>
                      <a:pt x="409" y="71"/>
                    </a:cubicBezTo>
                    <a:cubicBezTo>
                      <a:pt x="520" y="234"/>
                      <a:pt x="631" y="396"/>
                      <a:pt x="743" y="559"/>
                    </a:cubicBezTo>
                    <a:cubicBezTo>
                      <a:pt x="757" y="580"/>
                      <a:pt x="792" y="560"/>
                      <a:pt x="777" y="539"/>
                    </a:cubicBezTo>
                    <a:close/>
                  </a:path>
                </a:pathLst>
              </a:custGeom>
              <a:solidFill>
                <a:srgbClr val="033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ïş1îdê">
                <a:extLst>
                  <a:ext uri="{FF2B5EF4-FFF2-40B4-BE49-F238E27FC236}">
                    <a16:creationId xmlns:a16="http://schemas.microsoft.com/office/drawing/2014/main" id="{347CB31E-FD7C-46C2-A741-C46326E45156}"/>
                  </a:ext>
                </a:extLst>
              </p:cNvPr>
              <p:cNvSpPr/>
              <p:nvPr/>
            </p:nvSpPr>
            <p:spPr bwMode="auto">
              <a:xfrm>
                <a:off x="6574646" y="3608090"/>
                <a:ext cx="778203" cy="779491"/>
              </a:xfrm>
              <a:prstGeom prst="ellipse">
                <a:avLst/>
              </a:pr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íṥľïďé">
                <a:extLst>
                  <a:ext uri="{FF2B5EF4-FFF2-40B4-BE49-F238E27FC236}">
                    <a16:creationId xmlns:a16="http://schemas.microsoft.com/office/drawing/2014/main" id="{C55E8522-2590-4704-9F48-0A1ECFB0F0F3}"/>
                  </a:ext>
                </a:extLst>
              </p:cNvPr>
              <p:cNvSpPr/>
              <p:nvPr/>
            </p:nvSpPr>
            <p:spPr bwMode="auto">
              <a:xfrm>
                <a:off x="6555320" y="3608090"/>
                <a:ext cx="774338" cy="779491"/>
              </a:xfrm>
              <a:prstGeom prst="ellipse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ísļïḑé">
                <a:extLst>
                  <a:ext uri="{FF2B5EF4-FFF2-40B4-BE49-F238E27FC236}">
                    <a16:creationId xmlns:a16="http://schemas.microsoft.com/office/drawing/2014/main" id="{8582D5D5-D174-49CE-A617-582FC1C5F791}"/>
                  </a:ext>
                </a:extLst>
              </p:cNvPr>
              <p:cNvSpPr/>
              <p:nvPr/>
            </p:nvSpPr>
            <p:spPr bwMode="auto">
              <a:xfrm>
                <a:off x="6558362" y="3611080"/>
                <a:ext cx="771296" cy="776502"/>
              </a:xfrm>
              <a:custGeom>
                <a:avLst/>
                <a:gdLst>
                  <a:gd name="connsiteX0" fmla="*/ 949701 w 950340"/>
                  <a:gd name="connsiteY0" fmla="*/ 470152 h 956755"/>
                  <a:gd name="connsiteX1" fmla="*/ 950340 w 950340"/>
                  <a:gd name="connsiteY1" fmla="*/ 476536 h 956755"/>
                  <a:gd name="connsiteX2" fmla="*/ 940648 w 950340"/>
                  <a:gd name="connsiteY2" fmla="*/ 573317 h 956755"/>
                  <a:gd name="connsiteX3" fmla="*/ 915983 w 950340"/>
                  <a:gd name="connsiteY3" fmla="*/ 653306 h 956755"/>
                  <a:gd name="connsiteX4" fmla="*/ 648654 w 950340"/>
                  <a:gd name="connsiteY4" fmla="*/ 922245 h 956755"/>
                  <a:gd name="connsiteX5" fmla="*/ 569437 w 950340"/>
                  <a:gd name="connsiteY5" fmla="*/ 946999 h 956755"/>
                  <a:gd name="connsiteX6" fmla="*/ 473296 w 950340"/>
                  <a:gd name="connsiteY6" fmla="*/ 956755 h 956755"/>
                  <a:gd name="connsiteX7" fmla="*/ 465627 w 950340"/>
                  <a:gd name="connsiteY7" fmla="*/ 955977 h 956755"/>
                  <a:gd name="connsiteX8" fmla="*/ 929303 w 950340"/>
                  <a:gd name="connsiteY8" fmla="*/ 342964 h 956755"/>
                  <a:gd name="connsiteX9" fmla="*/ 940648 w 950340"/>
                  <a:gd name="connsiteY9" fmla="*/ 379755 h 956755"/>
                  <a:gd name="connsiteX10" fmla="*/ 941786 w 950340"/>
                  <a:gd name="connsiteY10" fmla="*/ 391117 h 956755"/>
                  <a:gd name="connsiteX11" fmla="*/ 388732 w 950340"/>
                  <a:gd name="connsiteY11" fmla="*/ 948174 h 956755"/>
                  <a:gd name="connsiteX12" fmla="*/ 377155 w 950340"/>
                  <a:gd name="connsiteY12" fmla="*/ 946999 h 956755"/>
                  <a:gd name="connsiteX13" fmla="*/ 339248 w 950340"/>
                  <a:gd name="connsiteY13" fmla="*/ 935154 h 956755"/>
                  <a:gd name="connsiteX14" fmla="*/ 798818 w 950340"/>
                  <a:gd name="connsiteY14" fmla="*/ 127170 h 956755"/>
                  <a:gd name="connsiteX15" fmla="*/ 810617 w 950340"/>
                  <a:gd name="connsiteY15" fmla="*/ 136970 h 956755"/>
                  <a:gd name="connsiteX16" fmla="*/ 868869 w 950340"/>
                  <a:gd name="connsiteY16" fmla="*/ 208041 h 956755"/>
                  <a:gd name="connsiteX17" fmla="*/ 904467 w 950340"/>
                  <a:gd name="connsiteY17" fmla="*/ 274063 h 956755"/>
                  <a:gd name="connsiteX18" fmla="*/ 271907 w 950340"/>
                  <a:gd name="connsiteY18" fmla="*/ 910438 h 956755"/>
                  <a:gd name="connsiteX19" fmla="*/ 206576 w 950340"/>
                  <a:gd name="connsiteY19" fmla="*/ 874741 h 956755"/>
                  <a:gd name="connsiteX20" fmla="*/ 135975 w 950340"/>
                  <a:gd name="connsiteY20" fmla="*/ 816102 h 956755"/>
                  <a:gd name="connsiteX21" fmla="*/ 126051 w 950340"/>
                  <a:gd name="connsiteY21" fmla="*/ 803995 h 956755"/>
                  <a:gd name="connsiteX22" fmla="*/ 714698 w 950340"/>
                  <a:gd name="connsiteY22" fmla="*/ 64497 h 956755"/>
                  <a:gd name="connsiteX23" fmla="*/ 740016 w 950340"/>
                  <a:gd name="connsiteY23" fmla="*/ 78331 h 956755"/>
                  <a:gd name="connsiteX24" fmla="*/ 752008 w 950340"/>
                  <a:gd name="connsiteY24" fmla="*/ 88292 h 956755"/>
                  <a:gd name="connsiteX25" fmla="*/ 87072 w 950340"/>
                  <a:gd name="connsiteY25" fmla="*/ 756436 h 956755"/>
                  <a:gd name="connsiteX26" fmla="*/ 77724 w 950340"/>
                  <a:gd name="connsiteY26" fmla="*/ 745031 h 956755"/>
                  <a:gd name="connsiteX27" fmla="*/ 63014 w 950340"/>
                  <a:gd name="connsiteY27" fmla="*/ 717750 h 956755"/>
                  <a:gd name="connsiteX28" fmla="*/ 519607 w 950340"/>
                  <a:gd name="connsiteY28" fmla="*/ 1017 h 956755"/>
                  <a:gd name="connsiteX29" fmla="*/ 569437 w 950340"/>
                  <a:gd name="connsiteY29" fmla="*/ 6074 h 956755"/>
                  <a:gd name="connsiteX30" fmla="*/ 639624 w 950340"/>
                  <a:gd name="connsiteY30" fmla="*/ 28006 h 956755"/>
                  <a:gd name="connsiteX31" fmla="*/ 27815 w 950340"/>
                  <a:gd name="connsiteY31" fmla="*/ 644243 h 956755"/>
                  <a:gd name="connsiteX32" fmla="*/ 5944 w 950340"/>
                  <a:gd name="connsiteY32" fmla="*/ 573317 h 956755"/>
                  <a:gd name="connsiteX33" fmla="*/ 834 w 950340"/>
                  <a:gd name="connsiteY33" fmla="*/ 522293 h 956755"/>
                  <a:gd name="connsiteX34" fmla="*/ 437007 w 950340"/>
                  <a:gd name="connsiteY34" fmla="*/ 0 h 956755"/>
                  <a:gd name="connsiteX35" fmla="*/ 0 w 950340"/>
                  <a:gd name="connsiteY35" fmla="*/ 439116 h 956755"/>
                  <a:gd name="connsiteX36" fmla="*/ 5944 w 950340"/>
                  <a:gd name="connsiteY36" fmla="*/ 379755 h 956755"/>
                  <a:gd name="connsiteX37" fmla="*/ 10381 w 950340"/>
                  <a:gd name="connsiteY37" fmla="*/ 365365 h 956755"/>
                  <a:gd name="connsiteX38" fmla="*/ 364411 w 950340"/>
                  <a:gd name="connsiteY38" fmla="*/ 10056 h 956755"/>
                  <a:gd name="connsiteX39" fmla="*/ 377155 w 950340"/>
                  <a:gd name="connsiteY39" fmla="*/ 6074 h 95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50340" h="956755">
                    <a:moveTo>
                      <a:pt x="949701" y="470152"/>
                    </a:moveTo>
                    <a:lnTo>
                      <a:pt x="950340" y="476536"/>
                    </a:lnTo>
                    <a:cubicBezTo>
                      <a:pt x="950340" y="509688"/>
                      <a:pt x="947003" y="542056"/>
                      <a:pt x="940648" y="573317"/>
                    </a:cubicBezTo>
                    <a:lnTo>
                      <a:pt x="915983" y="653306"/>
                    </a:lnTo>
                    <a:lnTo>
                      <a:pt x="648654" y="922245"/>
                    </a:lnTo>
                    <a:lnTo>
                      <a:pt x="569437" y="946999"/>
                    </a:lnTo>
                    <a:cubicBezTo>
                      <a:pt x="538383" y="953396"/>
                      <a:pt x="506229" y="956755"/>
                      <a:pt x="473296" y="956755"/>
                    </a:cubicBezTo>
                    <a:lnTo>
                      <a:pt x="465627" y="955977"/>
                    </a:lnTo>
                    <a:close/>
                    <a:moveTo>
                      <a:pt x="929303" y="342964"/>
                    </a:moveTo>
                    <a:lnTo>
                      <a:pt x="940648" y="379755"/>
                    </a:lnTo>
                    <a:lnTo>
                      <a:pt x="941786" y="391117"/>
                    </a:lnTo>
                    <a:lnTo>
                      <a:pt x="388732" y="948174"/>
                    </a:lnTo>
                    <a:lnTo>
                      <a:pt x="377155" y="946999"/>
                    </a:lnTo>
                    <a:lnTo>
                      <a:pt x="339248" y="935154"/>
                    </a:lnTo>
                    <a:close/>
                    <a:moveTo>
                      <a:pt x="798818" y="127170"/>
                    </a:moveTo>
                    <a:lnTo>
                      <a:pt x="810617" y="136970"/>
                    </a:lnTo>
                    <a:cubicBezTo>
                      <a:pt x="832199" y="158696"/>
                      <a:pt x="851723" y="182493"/>
                      <a:pt x="868869" y="208041"/>
                    </a:cubicBezTo>
                    <a:lnTo>
                      <a:pt x="904467" y="274063"/>
                    </a:lnTo>
                    <a:lnTo>
                      <a:pt x="271907" y="910438"/>
                    </a:lnTo>
                    <a:lnTo>
                      <a:pt x="206576" y="874741"/>
                    </a:lnTo>
                    <a:cubicBezTo>
                      <a:pt x="181198" y="857482"/>
                      <a:pt x="157557" y="837828"/>
                      <a:pt x="135975" y="816102"/>
                    </a:cubicBezTo>
                    <a:lnTo>
                      <a:pt x="126051" y="803995"/>
                    </a:lnTo>
                    <a:close/>
                    <a:moveTo>
                      <a:pt x="714698" y="64497"/>
                    </a:moveTo>
                    <a:lnTo>
                      <a:pt x="740016" y="78331"/>
                    </a:lnTo>
                    <a:lnTo>
                      <a:pt x="752008" y="88292"/>
                    </a:lnTo>
                    <a:lnTo>
                      <a:pt x="87072" y="756436"/>
                    </a:lnTo>
                    <a:lnTo>
                      <a:pt x="77724" y="745031"/>
                    </a:lnTo>
                    <a:lnTo>
                      <a:pt x="63014" y="717750"/>
                    </a:lnTo>
                    <a:close/>
                    <a:moveTo>
                      <a:pt x="519607" y="1017"/>
                    </a:moveTo>
                    <a:lnTo>
                      <a:pt x="569437" y="6074"/>
                    </a:lnTo>
                    <a:lnTo>
                      <a:pt x="639624" y="28006"/>
                    </a:lnTo>
                    <a:lnTo>
                      <a:pt x="27815" y="644243"/>
                    </a:lnTo>
                    <a:lnTo>
                      <a:pt x="5944" y="573317"/>
                    </a:lnTo>
                    <a:lnTo>
                      <a:pt x="834" y="522293"/>
                    </a:lnTo>
                    <a:close/>
                    <a:moveTo>
                      <a:pt x="437007" y="0"/>
                    </a:moveTo>
                    <a:lnTo>
                      <a:pt x="0" y="439116"/>
                    </a:lnTo>
                    <a:lnTo>
                      <a:pt x="5944" y="379755"/>
                    </a:lnTo>
                    <a:lnTo>
                      <a:pt x="10381" y="365365"/>
                    </a:lnTo>
                    <a:lnTo>
                      <a:pt x="364411" y="10056"/>
                    </a:lnTo>
                    <a:lnTo>
                      <a:pt x="377155" y="6074"/>
                    </a:lnTo>
                    <a:close/>
                  </a:path>
                </a:pathLst>
              </a:custGeom>
              <a:solidFill>
                <a:srgbClr val="FFECD4">
                  <a:alpha val="3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" name="ïs1îḍe">
                <a:extLst>
                  <a:ext uri="{FF2B5EF4-FFF2-40B4-BE49-F238E27FC236}">
                    <a16:creationId xmlns:a16="http://schemas.microsoft.com/office/drawing/2014/main" id="{CFB94BE4-579C-4086-853B-EBAA044E87CA}"/>
                  </a:ext>
                </a:extLst>
              </p:cNvPr>
              <p:cNvSpPr/>
              <p:nvPr/>
            </p:nvSpPr>
            <p:spPr bwMode="auto">
              <a:xfrm>
                <a:off x="4885534" y="3949521"/>
                <a:ext cx="774338" cy="779491"/>
              </a:xfrm>
              <a:prstGeom prst="ellipse">
                <a:avLst/>
              </a:pr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8" name="ïṧḻíďê">
                <a:extLst>
                  <a:ext uri="{FF2B5EF4-FFF2-40B4-BE49-F238E27FC236}">
                    <a16:creationId xmlns:a16="http://schemas.microsoft.com/office/drawing/2014/main" id="{C0307442-28B8-4D17-8052-C5487EE312B0}"/>
                  </a:ext>
                </a:extLst>
              </p:cNvPr>
              <p:cNvSpPr/>
              <p:nvPr/>
            </p:nvSpPr>
            <p:spPr bwMode="auto">
              <a:xfrm>
                <a:off x="4862343" y="3949521"/>
                <a:ext cx="774338" cy="779491"/>
              </a:xfrm>
              <a:prstGeom prst="ellipse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ïṥḻiďé">
                <a:extLst>
                  <a:ext uri="{FF2B5EF4-FFF2-40B4-BE49-F238E27FC236}">
                    <a16:creationId xmlns:a16="http://schemas.microsoft.com/office/drawing/2014/main" id="{B7E016BA-90E0-408C-B4BB-01EFCDFD5982}"/>
                  </a:ext>
                </a:extLst>
              </p:cNvPr>
              <p:cNvSpPr/>
              <p:nvPr/>
            </p:nvSpPr>
            <p:spPr bwMode="auto">
              <a:xfrm>
                <a:off x="4865385" y="3952511"/>
                <a:ext cx="771296" cy="776502"/>
              </a:xfrm>
              <a:custGeom>
                <a:avLst/>
                <a:gdLst>
                  <a:gd name="connsiteX0" fmla="*/ 949991 w 950340"/>
                  <a:gd name="connsiteY0" fmla="*/ 473047 h 956755"/>
                  <a:gd name="connsiteX1" fmla="*/ 950340 w 950340"/>
                  <a:gd name="connsiteY1" fmla="*/ 476536 h 956755"/>
                  <a:gd name="connsiteX2" fmla="*/ 940648 w 950340"/>
                  <a:gd name="connsiteY2" fmla="*/ 573317 h 956755"/>
                  <a:gd name="connsiteX3" fmla="*/ 915983 w 950340"/>
                  <a:gd name="connsiteY3" fmla="*/ 653306 h 956755"/>
                  <a:gd name="connsiteX4" fmla="*/ 648654 w 950340"/>
                  <a:gd name="connsiteY4" fmla="*/ 922245 h 956755"/>
                  <a:gd name="connsiteX5" fmla="*/ 569437 w 950340"/>
                  <a:gd name="connsiteY5" fmla="*/ 946999 h 956755"/>
                  <a:gd name="connsiteX6" fmla="*/ 473296 w 950340"/>
                  <a:gd name="connsiteY6" fmla="*/ 956755 h 956755"/>
                  <a:gd name="connsiteX7" fmla="*/ 468511 w 950340"/>
                  <a:gd name="connsiteY7" fmla="*/ 956270 h 956755"/>
                  <a:gd name="connsiteX8" fmla="*/ 930053 w 950340"/>
                  <a:gd name="connsiteY8" fmla="*/ 345396 h 956755"/>
                  <a:gd name="connsiteX9" fmla="*/ 940648 w 950340"/>
                  <a:gd name="connsiteY9" fmla="*/ 379755 h 956755"/>
                  <a:gd name="connsiteX10" fmla="*/ 942166 w 950340"/>
                  <a:gd name="connsiteY10" fmla="*/ 394906 h 956755"/>
                  <a:gd name="connsiteX11" fmla="*/ 391896 w 950340"/>
                  <a:gd name="connsiteY11" fmla="*/ 948495 h 956755"/>
                  <a:gd name="connsiteX12" fmla="*/ 377155 w 950340"/>
                  <a:gd name="connsiteY12" fmla="*/ 946999 h 956755"/>
                  <a:gd name="connsiteX13" fmla="*/ 341669 w 950340"/>
                  <a:gd name="connsiteY13" fmla="*/ 935910 h 956755"/>
                  <a:gd name="connsiteX14" fmla="*/ 799517 w 950340"/>
                  <a:gd name="connsiteY14" fmla="*/ 127750 h 956755"/>
                  <a:gd name="connsiteX15" fmla="*/ 810617 w 950340"/>
                  <a:gd name="connsiteY15" fmla="*/ 136970 h 956755"/>
                  <a:gd name="connsiteX16" fmla="*/ 868869 w 950340"/>
                  <a:gd name="connsiteY16" fmla="*/ 208041 h 956755"/>
                  <a:gd name="connsiteX17" fmla="*/ 904467 w 950340"/>
                  <a:gd name="connsiteY17" fmla="*/ 274062 h 956755"/>
                  <a:gd name="connsiteX18" fmla="*/ 271906 w 950340"/>
                  <a:gd name="connsiteY18" fmla="*/ 910437 h 956755"/>
                  <a:gd name="connsiteX19" fmla="*/ 206576 w 950340"/>
                  <a:gd name="connsiteY19" fmla="*/ 874741 h 956755"/>
                  <a:gd name="connsiteX20" fmla="*/ 135975 w 950340"/>
                  <a:gd name="connsiteY20" fmla="*/ 816102 h 956755"/>
                  <a:gd name="connsiteX21" fmla="*/ 126261 w 950340"/>
                  <a:gd name="connsiteY21" fmla="*/ 804250 h 956755"/>
                  <a:gd name="connsiteX22" fmla="*/ 714961 w 950340"/>
                  <a:gd name="connsiteY22" fmla="*/ 64641 h 956755"/>
                  <a:gd name="connsiteX23" fmla="*/ 740016 w 950340"/>
                  <a:gd name="connsiteY23" fmla="*/ 78331 h 956755"/>
                  <a:gd name="connsiteX24" fmla="*/ 752009 w 950340"/>
                  <a:gd name="connsiteY24" fmla="*/ 88292 h 956755"/>
                  <a:gd name="connsiteX25" fmla="*/ 87072 w 950340"/>
                  <a:gd name="connsiteY25" fmla="*/ 756437 h 956755"/>
                  <a:gd name="connsiteX26" fmla="*/ 77724 w 950340"/>
                  <a:gd name="connsiteY26" fmla="*/ 745031 h 956755"/>
                  <a:gd name="connsiteX27" fmla="*/ 63433 w 950340"/>
                  <a:gd name="connsiteY27" fmla="*/ 718527 h 956755"/>
                  <a:gd name="connsiteX28" fmla="*/ 520460 w 950340"/>
                  <a:gd name="connsiteY28" fmla="*/ 1103 h 956755"/>
                  <a:gd name="connsiteX29" fmla="*/ 569437 w 950340"/>
                  <a:gd name="connsiteY29" fmla="*/ 6074 h 956755"/>
                  <a:gd name="connsiteX30" fmla="*/ 640526 w 950340"/>
                  <a:gd name="connsiteY30" fmla="*/ 28288 h 956755"/>
                  <a:gd name="connsiteX31" fmla="*/ 28446 w 950340"/>
                  <a:gd name="connsiteY31" fmla="*/ 646289 h 956755"/>
                  <a:gd name="connsiteX32" fmla="*/ 5944 w 950340"/>
                  <a:gd name="connsiteY32" fmla="*/ 573317 h 956755"/>
                  <a:gd name="connsiteX33" fmla="*/ 863 w 950340"/>
                  <a:gd name="connsiteY33" fmla="*/ 522578 h 956755"/>
                  <a:gd name="connsiteX34" fmla="*/ 437008 w 950340"/>
                  <a:gd name="connsiteY34" fmla="*/ 0 h 956755"/>
                  <a:gd name="connsiteX35" fmla="*/ 0 w 950340"/>
                  <a:gd name="connsiteY35" fmla="*/ 439117 h 956755"/>
                  <a:gd name="connsiteX36" fmla="*/ 5944 w 950340"/>
                  <a:gd name="connsiteY36" fmla="*/ 379755 h 956755"/>
                  <a:gd name="connsiteX37" fmla="*/ 9818 w 950340"/>
                  <a:gd name="connsiteY37" fmla="*/ 367193 h 956755"/>
                  <a:gd name="connsiteX38" fmla="*/ 365614 w 950340"/>
                  <a:gd name="connsiteY38" fmla="*/ 9680 h 956755"/>
                  <a:gd name="connsiteX39" fmla="*/ 377155 w 950340"/>
                  <a:gd name="connsiteY39" fmla="*/ 6074 h 95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50340" h="956755">
                    <a:moveTo>
                      <a:pt x="949991" y="473047"/>
                    </a:moveTo>
                    <a:lnTo>
                      <a:pt x="950340" y="476536"/>
                    </a:lnTo>
                    <a:cubicBezTo>
                      <a:pt x="950340" y="509688"/>
                      <a:pt x="947003" y="542056"/>
                      <a:pt x="940648" y="573317"/>
                    </a:cubicBezTo>
                    <a:lnTo>
                      <a:pt x="915983" y="653306"/>
                    </a:lnTo>
                    <a:lnTo>
                      <a:pt x="648654" y="922245"/>
                    </a:lnTo>
                    <a:lnTo>
                      <a:pt x="569437" y="946999"/>
                    </a:lnTo>
                    <a:cubicBezTo>
                      <a:pt x="538383" y="953396"/>
                      <a:pt x="506229" y="956755"/>
                      <a:pt x="473296" y="956755"/>
                    </a:cubicBezTo>
                    <a:lnTo>
                      <a:pt x="468511" y="956270"/>
                    </a:lnTo>
                    <a:close/>
                    <a:moveTo>
                      <a:pt x="930053" y="345396"/>
                    </a:moveTo>
                    <a:lnTo>
                      <a:pt x="940648" y="379755"/>
                    </a:lnTo>
                    <a:lnTo>
                      <a:pt x="942166" y="394906"/>
                    </a:lnTo>
                    <a:lnTo>
                      <a:pt x="391896" y="948495"/>
                    </a:lnTo>
                    <a:lnTo>
                      <a:pt x="377155" y="946999"/>
                    </a:lnTo>
                    <a:lnTo>
                      <a:pt x="341669" y="935910"/>
                    </a:lnTo>
                    <a:close/>
                    <a:moveTo>
                      <a:pt x="799517" y="127750"/>
                    </a:moveTo>
                    <a:lnTo>
                      <a:pt x="810617" y="136970"/>
                    </a:lnTo>
                    <a:cubicBezTo>
                      <a:pt x="832199" y="158696"/>
                      <a:pt x="851723" y="182493"/>
                      <a:pt x="868869" y="208041"/>
                    </a:cubicBezTo>
                    <a:lnTo>
                      <a:pt x="904467" y="274062"/>
                    </a:lnTo>
                    <a:lnTo>
                      <a:pt x="271906" y="910437"/>
                    </a:lnTo>
                    <a:lnTo>
                      <a:pt x="206576" y="874741"/>
                    </a:lnTo>
                    <a:cubicBezTo>
                      <a:pt x="181198" y="857482"/>
                      <a:pt x="157557" y="837828"/>
                      <a:pt x="135975" y="816102"/>
                    </a:cubicBezTo>
                    <a:lnTo>
                      <a:pt x="126261" y="804250"/>
                    </a:lnTo>
                    <a:close/>
                    <a:moveTo>
                      <a:pt x="714961" y="64641"/>
                    </a:moveTo>
                    <a:lnTo>
                      <a:pt x="740016" y="78331"/>
                    </a:lnTo>
                    <a:lnTo>
                      <a:pt x="752009" y="88292"/>
                    </a:lnTo>
                    <a:lnTo>
                      <a:pt x="87072" y="756437"/>
                    </a:lnTo>
                    <a:lnTo>
                      <a:pt x="77724" y="745031"/>
                    </a:lnTo>
                    <a:lnTo>
                      <a:pt x="63433" y="718527"/>
                    </a:lnTo>
                    <a:close/>
                    <a:moveTo>
                      <a:pt x="520460" y="1103"/>
                    </a:moveTo>
                    <a:lnTo>
                      <a:pt x="569437" y="6074"/>
                    </a:lnTo>
                    <a:lnTo>
                      <a:pt x="640526" y="28288"/>
                    </a:lnTo>
                    <a:lnTo>
                      <a:pt x="28446" y="646289"/>
                    </a:lnTo>
                    <a:lnTo>
                      <a:pt x="5944" y="573317"/>
                    </a:lnTo>
                    <a:lnTo>
                      <a:pt x="863" y="522578"/>
                    </a:lnTo>
                    <a:close/>
                    <a:moveTo>
                      <a:pt x="437008" y="0"/>
                    </a:moveTo>
                    <a:lnTo>
                      <a:pt x="0" y="439117"/>
                    </a:lnTo>
                    <a:lnTo>
                      <a:pt x="5944" y="379755"/>
                    </a:lnTo>
                    <a:lnTo>
                      <a:pt x="9818" y="367193"/>
                    </a:lnTo>
                    <a:lnTo>
                      <a:pt x="365614" y="9680"/>
                    </a:lnTo>
                    <a:lnTo>
                      <a:pt x="377155" y="6074"/>
                    </a:lnTo>
                    <a:close/>
                  </a:path>
                </a:pathLst>
              </a:custGeom>
              <a:solidFill>
                <a:srgbClr val="FFECD4">
                  <a:alpha val="3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0" name="îṥḻïḑe">
                <a:extLst>
                  <a:ext uri="{FF2B5EF4-FFF2-40B4-BE49-F238E27FC236}">
                    <a16:creationId xmlns:a16="http://schemas.microsoft.com/office/drawing/2014/main" id="{A3DE8C80-99DD-43B3-96C6-C497453B1BF7}"/>
                  </a:ext>
                </a:extLst>
              </p:cNvPr>
              <p:cNvSpPr/>
              <p:nvPr/>
            </p:nvSpPr>
            <p:spPr bwMode="auto">
              <a:xfrm>
                <a:off x="4602083" y="1428092"/>
                <a:ext cx="3029064" cy="1937776"/>
              </a:xfrm>
              <a:custGeom>
                <a:avLst/>
                <a:gdLst>
                  <a:gd name="T0" fmla="*/ 1188 w 1188"/>
                  <a:gd name="T1" fmla="*/ 726 h 760"/>
                  <a:gd name="T2" fmla="*/ 1154 w 1188"/>
                  <a:gd name="T3" fmla="*/ 760 h 760"/>
                  <a:gd name="T4" fmla="*/ 34 w 1188"/>
                  <a:gd name="T5" fmla="*/ 760 h 760"/>
                  <a:gd name="T6" fmla="*/ 0 w 1188"/>
                  <a:gd name="T7" fmla="*/ 726 h 760"/>
                  <a:gd name="T8" fmla="*/ 0 w 1188"/>
                  <a:gd name="T9" fmla="*/ 34 h 760"/>
                  <a:gd name="T10" fmla="*/ 34 w 1188"/>
                  <a:gd name="T11" fmla="*/ 0 h 760"/>
                  <a:gd name="T12" fmla="*/ 1154 w 1188"/>
                  <a:gd name="T13" fmla="*/ 0 h 760"/>
                  <a:gd name="T14" fmla="*/ 1188 w 1188"/>
                  <a:gd name="T15" fmla="*/ 34 h 760"/>
                  <a:gd name="T16" fmla="*/ 1188 w 1188"/>
                  <a:gd name="T17" fmla="*/ 72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8" h="760">
                    <a:moveTo>
                      <a:pt x="1188" y="726"/>
                    </a:moveTo>
                    <a:cubicBezTo>
                      <a:pt x="1188" y="745"/>
                      <a:pt x="1173" y="760"/>
                      <a:pt x="1154" y="760"/>
                    </a:cubicBezTo>
                    <a:cubicBezTo>
                      <a:pt x="34" y="760"/>
                      <a:pt x="34" y="760"/>
                      <a:pt x="34" y="760"/>
                    </a:cubicBezTo>
                    <a:cubicBezTo>
                      <a:pt x="15" y="760"/>
                      <a:pt x="0" y="745"/>
                      <a:pt x="0" y="72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154" y="0"/>
                      <a:pt x="1154" y="0"/>
                      <a:pt x="1154" y="0"/>
                    </a:cubicBezTo>
                    <a:cubicBezTo>
                      <a:pt x="1173" y="0"/>
                      <a:pt x="1188" y="15"/>
                      <a:pt x="1188" y="34"/>
                    </a:cubicBezTo>
                    <a:lnTo>
                      <a:pt x="1188" y="726"/>
                    </a:lnTo>
                    <a:close/>
                  </a:path>
                </a:pathLst>
              </a:custGeom>
              <a:solidFill>
                <a:srgbClr val="3A8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íṥḻîḓê">
                <a:extLst>
                  <a:ext uri="{FF2B5EF4-FFF2-40B4-BE49-F238E27FC236}">
                    <a16:creationId xmlns:a16="http://schemas.microsoft.com/office/drawing/2014/main" id="{DB46505D-7E98-4759-8E9D-4035ACD50726}"/>
                  </a:ext>
                </a:extLst>
              </p:cNvPr>
              <p:cNvSpPr/>
              <p:nvPr/>
            </p:nvSpPr>
            <p:spPr bwMode="auto">
              <a:xfrm>
                <a:off x="4560854" y="1428092"/>
                <a:ext cx="3029064" cy="1937776"/>
              </a:xfrm>
              <a:custGeom>
                <a:avLst/>
                <a:gdLst>
                  <a:gd name="T0" fmla="*/ 1188 w 1188"/>
                  <a:gd name="T1" fmla="*/ 726 h 760"/>
                  <a:gd name="T2" fmla="*/ 1154 w 1188"/>
                  <a:gd name="T3" fmla="*/ 760 h 760"/>
                  <a:gd name="T4" fmla="*/ 34 w 1188"/>
                  <a:gd name="T5" fmla="*/ 760 h 760"/>
                  <a:gd name="T6" fmla="*/ 0 w 1188"/>
                  <a:gd name="T7" fmla="*/ 726 h 760"/>
                  <a:gd name="T8" fmla="*/ 0 w 1188"/>
                  <a:gd name="T9" fmla="*/ 34 h 760"/>
                  <a:gd name="T10" fmla="*/ 34 w 1188"/>
                  <a:gd name="T11" fmla="*/ 0 h 760"/>
                  <a:gd name="T12" fmla="*/ 1154 w 1188"/>
                  <a:gd name="T13" fmla="*/ 0 h 760"/>
                  <a:gd name="T14" fmla="*/ 1188 w 1188"/>
                  <a:gd name="T15" fmla="*/ 34 h 760"/>
                  <a:gd name="T16" fmla="*/ 1188 w 1188"/>
                  <a:gd name="T17" fmla="*/ 72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8" h="760">
                    <a:moveTo>
                      <a:pt x="1188" y="726"/>
                    </a:moveTo>
                    <a:cubicBezTo>
                      <a:pt x="1188" y="745"/>
                      <a:pt x="1173" y="760"/>
                      <a:pt x="1154" y="760"/>
                    </a:cubicBezTo>
                    <a:cubicBezTo>
                      <a:pt x="34" y="760"/>
                      <a:pt x="34" y="760"/>
                      <a:pt x="34" y="760"/>
                    </a:cubicBezTo>
                    <a:cubicBezTo>
                      <a:pt x="15" y="760"/>
                      <a:pt x="0" y="745"/>
                      <a:pt x="0" y="72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154" y="0"/>
                      <a:pt x="1154" y="0"/>
                      <a:pt x="1154" y="0"/>
                    </a:cubicBezTo>
                    <a:cubicBezTo>
                      <a:pt x="1173" y="0"/>
                      <a:pt x="1188" y="15"/>
                      <a:pt x="1188" y="34"/>
                    </a:cubicBezTo>
                    <a:lnTo>
                      <a:pt x="1188" y="726"/>
                    </a:lnTo>
                    <a:close/>
                  </a:path>
                </a:pathLst>
              </a:custGeom>
              <a:solidFill>
                <a:srgbClr val="033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išḷîḑe">
                <a:extLst>
                  <a:ext uri="{FF2B5EF4-FFF2-40B4-BE49-F238E27FC236}">
                    <a16:creationId xmlns:a16="http://schemas.microsoft.com/office/drawing/2014/main" id="{BC91862D-474E-4B36-95BD-4913E4453CE3}"/>
                  </a:ext>
                </a:extLst>
              </p:cNvPr>
              <p:cNvSpPr/>
              <p:nvPr/>
            </p:nvSpPr>
            <p:spPr bwMode="auto">
              <a:xfrm>
                <a:off x="4651043" y="1520858"/>
                <a:ext cx="2849974" cy="1421122"/>
              </a:xfrm>
              <a:custGeom>
                <a:avLst/>
                <a:gdLst>
                  <a:gd name="T0" fmla="*/ 1118 w 1118"/>
                  <a:gd name="T1" fmla="*/ 522 h 558"/>
                  <a:gd name="T2" fmla="*/ 1082 w 1118"/>
                  <a:gd name="T3" fmla="*/ 558 h 558"/>
                  <a:gd name="T4" fmla="*/ 36 w 1118"/>
                  <a:gd name="T5" fmla="*/ 558 h 558"/>
                  <a:gd name="T6" fmla="*/ 0 w 1118"/>
                  <a:gd name="T7" fmla="*/ 522 h 558"/>
                  <a:gd name="T8" fmla="*/ 0 w 1118"/>
                  <a:gd name="T9" fmla="*/ 36 h 558"/>
                  <a:gd name="T10" fmla="*/ 36 w 1118"/>
                  <a:gd name="T11" fmla="*/ 0 h 558"/>
                  <a:gd name="T12" fmla="*/ 1082 w 1118"/>
                  <a:gd name="T13" fmla="*/ 0 h 558"/>
                  <a:gd name="T14" fmla="*/ 1118 w 1118"/>
                  <a:gd name="T15" fmla="*/ 36 h 558"/>
                  <a:gd name="T16" fmla="*/ 1118 w 1118"/>
                  <a:gd name="T17" fmla="*/ 522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8" h="558">
                    <a:moveTo>
                      <a:pt x="1118" y="522"/>
                    </a:moveTo>
                    <a:cubicBezTo>
                      <a:pt x="1118" y="542"/>
                      <a:pt x="1102" y="558"/>
                      <a:pt x="1082" y="558"/>
                    </a:cubicBezTo>
                    <a:cubicBezTo>
                      <a:pt x="36" y="558"/>
                      <a:pt x="36" y="558"/>
                      <a:pt x="36" y="558"/>
                    </a:cubicBezTo>
                    <a:cubicBezTo>
                      <a:pt x="16" y="558"/>
                      <a:pt x="0" y="542"/>
                      <a:pt x="0" y="5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082" y="0"/>
                      <a:pt x="1082" y="0"/>
                      <a:pt x="1082" y="0"/>
                    </a:cubicBezTo>
                    <a:cubicBezTo>
                      <a:pt x="1102" y="0"/>
                      <a:pt x="1118" y="16"/>
                      <a:pt x="1118" y="36"/>
                    </a:cubicBezTo>
                    <a:lnTo>
                      <a:pt x="1118" y="522"/>
                    </a:lnTo>
                    <a:close/>
                  </a:path>
                </a:pathLst>
              </a:custGeom>
              <a:solidFill>
                <a:srgbClr val="BEF4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iṡļïḓè">
                <a:extLst>
                  <a:ext uri="{FF2B5EF4-FFF2-40B4-BE49-F238E27FC236}">
                    <a16:creationId xmlns:a16="http://schemas.microsoft.com/office/drawing/2014/main" id="{5D6EEF56-F7B1-4987-86D3-B73CA8264AFE}"/>
                  </a:ext>
                </a:extLst>
              </p:cNvPr>
              <p:cNvSpPr/>
              <p:nvPr/>
            </p:nvSpPr>
            <p:spPr bwMode="auto">
              <a:xfrm>
                <a:off x="4651043" y="1520858"/>
                <a:ext cx="2849974" cy="1421122"/>
              </a:xfrm>
              <a:custGeom>
                <a:avLst/>
                <a:gdLst>
                  <a:gd name="connsiteX0" fmla="*/ 3511550 w 3511550"/>
                  <a:gd name="connsiteY0" fmla="*/ 795325 h 1751013"/>
                  <a:gd name="connsiteX1" fmla="*/ 3511550 w 3511550"/>
                  <a:gd name="connsiteY1" fmla="*/ 1166897 h 1751013"/>
                  <a:gd name="connsiteX2" fmla="*/ 2930221 w 3511550"/>
                  <a:gd name="connsiteY2" fmla="*/ 1751013 h 1751013"/>
                  <a:gd name="connsiteX3" fmla="*/ 2820163 w 3511550"/>
                  <a:gd name="connsiteY3" fmla="*/ 1751013 h 1751013"/>
                  <a:gd name="connsiteX4" fmla="*/ 2561331 w 3511550"/>
                  <a:gd name="connsiteY4" fmla="*/ 1751013 h 1751013"/>
                  <a:gd name="connsiteX5" fmla="*/ 3511550 w 3511550"/>
                  <a:gd name="connsiteY5" fmla="*/ 420584 h 1751013"/>
                  <a:gd name="connsiteX6" fmla="*/ 3511550 w 3511550"/>
                  <a:gd name="connsiteY6" fmla="*/ 577875 h 1751013"/>
                  <a:gd name="connsiteX7" fmla="*/ 2346796 w 3511550"/>
                  <a:gd name="connsiteY7" fmla="*/ 1751013 h 1751013"/>
                  <a:gd name="connsiteX8" fmla="*/ 2314037 w 3511550"/>
                  <a:gd name="connsiteY8" fmla="*/ 1751013 h 1751013"/>
                  <a:gd name="connsiteX9" fmla="*/ 2188734 w 3511550"/>
                  <a:gd name="connsiteY9" fmla="*/ 1751013 h 1751013"/>
                  <a:gd name="connsiteX10" fmla="*/ 2643157 w 3511550"/>
                  <a:gd name="connsiteY10" fmla="*/ 0 h 1751013"/>
                  <a:gd name="connsiteX11" fmla="*/ 2710776 w 3511550"/>
                  <a:gd name="connsiteY11" fmla="*/ 0 h 1751013"/>
                  <a:gd name="connsiteX12" fmla="*/ 3225223 w 3511550"/>
                  <a:gd name="connsiteY12" fmla="*/ 0 h 1751013"/>
                  <a:gd name="connsiteX13" fmla="*/ 3278979 w 3511550"/>
                  <a:gd name="connsiteY13" fmla="*/ 0 h 1751013"/>
                  <a:gd name="connsiteX14" fmla="*/ 1537155 w 3511550"/>
                  <a:gd name="connsiteY14" fmla="*/ 1751013 h 1751013"/>
                  <a:gd name="connsiteX15" fmla="*/ 1499103 w 3511550"/>
                  <a:gd name="connsiteY15" fmla="*/ 1751013 h 1751013"/>
                  <a:gd name="connsiteX16" fmla="*/ 915174 w 3511550"/>
                  <a:gd name="connsiteY16" fmla="*/ 1751013 h 1751013"/>
                  <a:gd name="connsiteX17" fmla="*/ 903823 w 3511550"/>
                  <a:gd name="connsiteY17" fmla="*/ 1751013 h 1751013"/>
                  <a:gd name="connsiteX18" fmla="*/ 2275651 w 3511550"/>
                  <a:gd name="connsiteY18" fmla="*/ 0 h 1751013"/>
                  <a:gd name="connsiteX19" fmla="*/ 2330881 w 3511550"/>
                  <a:gd name="connsiteY19" fmla="*/ 0 h 1751013"/>
                  <a:gd name="connsiteX20" fmla="*/ 2431209 w 3511550"/>
                  <a:gd name="connsiteY20" fmla="*/ 0 h 1751013"/>
                  <a:gd name="connsiteX21" fmla="*/ 689381 w 3511550"/>
                  <a:gd name="connsiteY21" fmla="*/ 1751013 h 1751013"/>
                  <a:gd name="connsiteX22" fmla="*/ 605663 w 3511550"/>
                  <a:gd name="connsiteY22" fmla="*/ 1751013 h 1751013"/>
                  <a:gd name="connsiteX23" fmla="*/ 532991 w 3511550"/>
                  <a:gd name="connsiteY23" fmla="*/ 1751013 h 1751013"/>
                  <a:gd name="connsiteX24" fmla="*/ 1128812 w 3511550"/>
                  <a:gd name="connsiteY24" fmla="*/ 0 h 1751013"/>
                  <a:gd name="connsiteX25" fmla="*/ 1197513 w 3511550"/>
                  <a:gd name="connsiteY25" fmla="*/ 0 h 1751013"/>
                  <a:gd name="connsiteX26" fmla="*/ 1425009 w 3511550"/>
                  <a:gd name="connsiteY26" fmla="*/ 0 h 1751013"/>
                  <a:gd name="connsiteX27" fmla="*/ 1497482 w 3511550"/>
                  <a:gd name="connsiteY27" fmla="*/ 0 h 1751013"/>
                  <a:gd name="connsiteX28" fmla="*/ 0 w 3511550"/>
                  <a:gd name="connsiteY28" fmla="*/ 1507538 h 1751013"/>
                  <a:gd name="connsiteX29" fmla="*/ 0 w 3511550"/>
                  <a:gd name="connsiteY29" fmla="*/ 1499490 h 1751013"/>
                  <a:gd name="connsiteX30" fmla="*/ 0 w 3511550"/>
                  <a:gd name="connsiteY30" fmla="*/ 1248072 h 1751013"/>
                  <a:gd name="connsiteX31" fmla="*/ 0 w 3511550"/>
                  <a:gd name="connsiteY31" fmla="*/ 1135306 h 1751013"/>
                  <a:gd name="connsiteX32" fmla="*/ 757181 w 3511550"/>
                  <a:gd name="connsiteY32" fmla="*/ 0 h 1751013"/>
                  <a:gd name="connsiteX33" fmla="*/ 913209 w 3511550"/>
                  <a:gd name="connsiteY33" fmla="*/ 0 h 1751013"/>
                  <a:gd name="connsiteX34" fmla="*/ 0 w 3511550"/>
                  <a:gd name="connsiteY34" fmla="*/ 919341 h 1751013"/>
                  <a:gd name="connsiteX35" fmla="*/ 0 w 3511550"/>
                  <a:gd name="connsiteY35" fmla="*/ 761899 h 175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11550" h="1751013">
                    <a:moveTo>
                      <a:pt x="3511550" y="795325"/>
                    </a:moveTo>
                    <a:lnTo>
                      <a:pt x="3511550" y="1166897"/>
                    </a:lnTo>
                    <a:lnTo>
                      <a:pt x="2930221" y="1751013"/>
                    </a:lnTo>
                    <a:lnTo>
                      <a:pt x="2820163" y="1751013"/>
                    </a:lnTo>
                    <a:lnTo>
                      <a:pt x="2561331" y="1751013"/>
                    </a:lnTo>
                    <a:close/>
                    <a:moveTo>
                      <a:pt x="3511550" y="420584"/>
                    </a:moveTo>
                    <a:lnTo>
                      <a:pt x="3511550" y="577875"/>
                    </a:lnTo>
                    <a:lnTo>
                      <a:pt x="2346796" y="1751013"/>
                    </a:lnTo>
                    <a:lnTo>
                      <a:pt x="2314037" y="1751013"/>
                    </a:lnTo>
                    <a:lnTo>
                      <a:pt x="2188734" y="1751013"/>
                    </a:lnTo>
                    <a:close/>
                    <a:moveTo>
                      <a:pt x="2643157" y="0"/>
                    </a:moveTo>
                    <a:lnTo>
                      <a:pt x="2710776" y="0"/>
                    </a:lnTo>
                    <a:cubicBezTo>
                      <a:pt x="2964140" y="0"/>
                      <a:pt x="3124159" y="0"/>
                      <a:pt x="3225223" y="0"/>
                    </a:cubicBezTo>
                    <a:lnTo>
                      <a:pt x="3278979" y="0"/>
                    </a:lnTo>
                    <a:lnTo>
                      <a:pt x="1537155" y="1751013"/>
                    </a:lnTo>
                    <a:lnTo>
                      <a:pt x="1499103" y="1751013"/>
                    </a:lnTo>
                    <a:cubicBezTo>
                      <a:pt x="1268098" y="1751013"/>
                      <a:pt x="1075594" y="1751013"/>
                      <a:pt x="915174" y="1751013"/>
                    </a:cubicBezTo>
                    <a:lnTo>
                      <a:pt x="903823" y="1751013"/>
                    </a:lnTo>
                    <a:close/>
                    <a:moveTo>
                      <a:pt x="2275651" y="0"/>
                    </a:moveTo>
                    <a:lnTo>
                      <a:pt x="2330881" y="0"/>
                    </a:lnTo>
                    <a:lnTo>
                      <a:pt x="2431209" y="0"/>
                    </a:lnTo>
                    <a:lnTo>
                      <a:pt x="689381" y="1751013"/>
                    </a:lnTo>
                    <a:lnTo>
                      <a:pt x="605663" y="1751013"/>
                    </a:lnTo>
                    <a:lnTo>
                      <a:pt x="532991" y="1751013"/>
                    </a:lnTo>
                    <a:close/>
                    <a:moveTo>
                      <a:pt x="1128812" y="0"/>
                    </a:moveTo>
                    <a:lnTo>
                      <a:pt x="1197513" y="0"/>
                    </a:lnTo>
                    <a:cubicBezTo>
                      <a:pt x="1276119" y="0"/>
                      <a:pt x="1351918" y="0"/>
                      <a:pt x="1425009" y="0"/>
                    </a:cubicBezTo>
                    <a:lnTo>
                      <a:pt x="1497482" y="0"/>
                    </a:lnTo>
                    <a:lnTo>
                      <a:pt x="0" y="1507538"/>
                    </a:lnTo>
                    <a:lnTo>
                      <a:pt x="0" y="1499490"/>
                    </a:lnTo>
                    <a:cubicBezTo>
                      <a:pt x="0" y="1410037"/>
                      <a:pt x="0" y="1326355"/>
                      <a:pt x="0" y="1248072"/>
                    </a:cubicBezTo>
                    <a:lnTo>
                      <a:pt x="0" y="1135306"/>
                    </a:lnTo>
                    <a:close/>
                    <a:moveTo>
                      <a:pt x="757181" y="0"/>
                    </a:moveTo>
                    <a:lnTo>
                      <a:pt x="913209" y="0"/>
                    </a:lnTo>
                    <a:lnTo>
                      <a:pt x="0" y="919341"/>
                    </a:lnTo>
                    <a:lnTo>
                      <a:pt x="0" y="761899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4" name="ïSļîďè">
                <a:extLst>
                  <a:ext uri="{FF2B5EF4-FFF2-40B4-BE49-F238E27FC236}">
                    <a16:creationId xmlns:a16="http://schemas.microsoft.com/office/drawing/2014/main" id="{E7368A1F-03EB-4EC6-9C65-8217875C4D5A}"/>
                  </a:ext>
                </a:extLst>
              </p:cNvPr>
              <p:cNvSpPr/>
              <p:nvPr/>
            </p:nvSpPr>
            <p:spPr bwMode="auto">
              <a:xfrm>
                <a:off x="4270960" y="4914543"/>
                <a:ext cx="3650080" cy="515366"/>
              </a:xfrm>
              <a:prstGeom prst="ellipse">
                <a:avLst/>
              </a:prstGeom>
              <a:solidFill>
                <a:srgbClr val="C8C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îSliḋe">
                <a:extLst>
                  <a:ext uri="{FF2B5EF4-FFF2-40B4-BE49-F238E27FC236}">
                    <a16:creationId xmlns:a16="http://schemas.microsoft.com/office/drawing/2014/main" id="{7E154FD4-EB68-46EA-8C58-2DA83ACCB50E}"/>
                  </a:ext>
                </a:extLst>
              </p:cNvPr>
              <p:cNvSpPr/>
              <p:nvPr/>
            </p:nvSpPr>
            <p:spPr bwMode="auto">
              <a:xfrm>
                <a:off x="5180581" y="2147028"/>
                <a:ext cx="208723" cy="794952"/>
              </a:xfrm>
              <a:prstGeom prst="rect">
                <a:avLst/>
              </a:prstGeom>
              <a:solidFill>
                <a:srgbClr val="F97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îSļïdê">
                <a:extLst>
                  <a:ext uri="{FF2B5EF4-FFF2-40B4-BE49-F238E27FC236}">
                    <a16:creationId xmlns:a16="http://schemas.microsoft.com/office/drawing/2014/main" id="{83CA5854-46C6-4694-A318-FBC7C9653455}"/>
                  </a:ext>
                </a:extLst>
              </p:cNvPr>
              <p:cNvSpPr/>
              <p:nvPr/>
            </p:nvSpPr>
            <p:spPr bwMode="auto">
              <a:xfrm>
                <a:off x="5389304" y="2147028"/>
                <a:ext cx="61844" cy="794952"/>
              </a:xfrm>
              <a:prstGeom prst="rect">
                <a:avLst/>
              </a:pr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ís1iḋe">
                <a:extLst>
                  <a:ext uri="{FF2B5EF4-FFF2-40B4-BE49-F238E27FC236}">
                    <a16:creationId xmlns:a16="http://schemas.microsoft.com/office/drawing/2014/main" id="{1171742A-322C-435F-9EF2-E4077FE38AF0}"/>
                  </a:ext>
                </a:extLst>
              </p:cNvPr>
              <p:cNvSpPr/>
              <p:nvPr/>
            </p:nvSpPr>
            <p:spPr bwMode="auto">
              <a:xfrm>
                <a:off x="5685640" y="2344155"/>
                <a:ext cx="208723" cy="597825"/>
              </a:xfrm>
              <a:prstGeom prst="rect">
                <a:avLst/>
              </a:prstGeom>
              <a:solidFill>
                <a:srgbClr val="F97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iṡ1îdè">
                <a:extLst>
                  <a:ext uri="{FF2B5EF4-FFF2-40B4-BE49-F238E27FC236}">
                    <a16:creationId xmlns:a16="http://schemas.microsoft.com/office/drawing/2014/main" id="{1B27D048-A70D-46BF-A015-8CD80F745042}"/>
                  </a:ext>
                </a:extLst>
              </p:cNvPr>
              <p:cNvSpPr/>
              <p:nvPr/>
            </p:nvSpPr>
            <p:spPr bwMode="auto">
              <a:xfrm>
                <a:off x="5894363" y="2344155"/>
                <a:ext cx="64421" cy="597825"/>
              </a:xfrm>
              <a:prstGeom prst="rect">
                <a:avLst/>
              </a:pr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ïŝḷîďé">
                <a:extLst>
                  <a:ext uri="{FF2B5EF4-FFF2-40B4-BE49-F238E27FC236}">
                    <a16:creationId xmlns:a16="http://schemas.microsoft.com/office/drawing/2014/main" id="{AB5D97F3-DABB-4520-8D3C-E36E126CE4DB}"/>
                  </a:ext>
                </a:extLst>
              </p:cNvPr>
              <p:cNvSpPr/>
              <p:nvPr/>
            </p:nvSpPr>
            <p:spPr bwMode="auto">
              <a:xfrm>
                <a:off x="6193275" y="2545148"/>
                <a:ext cx="208723" cy="396832"/>
              </a:xfrm>
              <a:prstGeom prst="rect">
                <a:avLst/>
              </a:prstGeom>
              <a:solidFill>
                <a:srgbClr val="F97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îṧļîdé">
                <a:extLst>
                  <a:ext uri="{FF2B5EF4-FFF2-40B4-BE49-F238E27FC236}">
                    <a16:creationId xmlns:a16="http://schemas.microsoft.com/office/drawing/2014/main" id="{D8EA5AB9-56E4-46E0-AC26-F54082BE283C}"/>
                  </a:ext>
                </a:extLst>
              </p:cNvPr>
              <p:cNvSpPr/>
              <p:nvPr/>
            </p:nvSpPr>
            <p:spPr bwMode="auto">
              <a:xfrm>
                <a:off x="6401998" y="2545148"/>
                <a:ext cx="63133" cy="396832"/>
              </a:xfrm>
              <a:prstGeom prst="rect">
                <a:avLst/>
              </a:pr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îsļîďè">
                <a:extLst>
                  <a:ext uri="{FF2B5EF4-FFF2-40B4-BE49-F238E27FC236}">
                    <a16:creationId xmlns:a16="http://schemas.microsoft.com/office/drawing/2014/main" id="{B3D3FC7A-173F-4524-B9B8-EE129E3AAA6B}"/>
                  </a:ext>
                </a:extLst>
              </p:cNvPr>
              <p:cNvSpPr/>
              <p:nvPr/>
            </p:nvSpPr>
            <p:spPr bwMode="auto">
              <a:xfrm>
                <a:off x="6699623" y="2720373"/>
                <a:ext cx="210012" cy="221607"/>
              </a:xfrm>
              <a:prstGeom prst="rect">
                <a:avLst/>
              </a:prstGeom>
              <a:solidFill>
                <a:srgbClr val="F97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îslîḑé">
                <a:extLst>
                  <a:ext uri="{FF2B5EF4-FFF2-40B4-BE49-F238E27FC236}">
                    <a16:creationId xmlns:a16="http://schemas.microsoft.com/office/drawing/2014/main" id="{1F79444E-D6A5-462E-8AAA-ECBCC4017BDB}"/>
                  </a:ext>
                </a:extLst>
              </p:cNvPr>
              <p:cNvSpPr/>
              <p:nvPr/>
            </p:nvSpPr>
            <p:spPr bwMode="auto">
              <a:xfrm>
                <a:off x="6909634" y="2720373"/>
                <a:ext cx="60556" cy="221607"/>
              </a:xfrm>
              <a:prstGeom prst="rect">
                <a:avLst/>
              </a:pr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íṧḷíḍé">
                <a:extLst>
                  <a:ext uri="{FF2B5EF4-FFF2-40B4-BE49-F238E27FC236}">
                    <a16:creationId xmlns:a16="http://schemas.microsoft.com/office/drawing/2014/main" id="{5ACB0489-9C0E-4FD5-88AD-84834851E255}"/>
                  </a:ext>
                </a:extLst>
              </p:cNvPr>
              <p:cNvSpPr/>
              <p:nvPr/>
            </p:nvSpPr>
            <p:spPr bwMode="auto">
              <a:xfrm>
                <a:off x="4899707" y="1602028"/>
                <a:ext cx="2348781" cy="1078404"/>
              </a:xfrm>
              <a:custGeom>
                <a:avLst/>
                <a:gdLst>
                  <a:gd name="T0" fmla="*/ 920 w 921"/>
                  <a:gd name="T1" fmla="*/ 406 h 423"/>
                  <a:gd name="T2" fmla="*/ 894 w 921"/>
                  <a:gd name="T3" fmla="*/ 315 h 423"/>
                  <a:gd name="T4" fmla="*/ 882 w 921"/>
                  <a:gd name="T5" fmla="*/ 306 h 423"/>
                  <a:gd name="T6" fmla="*/ 870 w 921"/>
                  <a:gd name="T7" fmla="*/ 311 h 423"/>
                  <a:gd name="T8" fmla="*/ 868 w 921"/>
                  <a:gd name="T9" fmla="*/ 323 h 423"/>
                  <a:gd name="T10" fmla="*/ 881 w 921"/>
                  <a:gd name="T11" fmla="*/ 368 h 423"/>
                  <a:gd name="T12" fmla="*/ 529 w 921"/>
                  <a:gd name="T13" fmla="*/ 57 h 423"/>
                  <a:gd name="T14" fmla="*/ 519 w 921"/>
                  <a:gd name="T15" fmla="*/ 53 h 423"/>
                  <a:gd name="T16" fmla="*/ 510 w 921"/>
                  <a:gd name="T17" fmla="*/ 58 h 423"/>
                  <a:gd name="T18" fmla="*/ 380 w 921"/>
                  <a:gd name="T19" fmla="*/ 199 h 423"/>
                  <a:gd name="T20" fmla="*/ 191 w 921"/>
                  <a:gd name="T21" fmla="*/ 5 h 423"/>
                  <a:gd name="T22" fmla="*/ 172 w 921"/>
                  <a:gd name="T23" fmla="*/ 5 h 423"/>
                  <a:gd name="T24" fmla="*/ 5 w 921"/>
                  <a:gd name="T25" fmla="*/ 165 h 423"/>
                  <a:gd name="T26" fmla="*/ 2 w 921"/>
                  <a:gd name="T27" fmla="*/ 179 h 423"/>
                  <a:gd name="T28" fmla="*/ 15 w 921"/>
                  <a:gd name="T29" fmla="*/ 188 h 423"/>
                  <a:gd name="T30" fmla="*/ 24 w 921"/>
                  <a:gd name="T31" fmla="*/ 185 h 423"/>
                  <a:gd name="T32" fmla="*/ 181 w 921"/>
                  <a:gd name="T33" fmla="*/ 34 h 423"/>
                  <a:gd name="T34" fmla="*/ 371 w 921"/>
                  <a:gd name="T35" fmla="*/ 228 h 423"/>
                  <a:gd name="T36" fmla="*/ 380 w 921"/>
                  <a:gd name="T37" fmla="*/ 232 h 423"/>
                  <a:gd name="T38" fmla="*/ 390 w 921"/>
                  <a:gd name="T39" fmla="*/ 228 h 423"/>
                  <a:gd name="T40" fmla="*/ 521 w 921"/>
                  <a:gd name="T41" fmla="*/ 86 h 423"/>
                  <a:gd name="T42" fmla="*/ 863 w 921"/>
                  <a:gd name="T43" fmla="*/ 387 h 423"/>
                  <a:gd name="T44" fmla="*/ 813 w 921"/>
                  <a:gd name="T45" fmla="*/ 378 h 423"/>
                  <a:gd name="T46" fmla="*/ 810 w 921"/>
                  <a:gd name="T47" fmla="*/ 378 h 423"/>
                  <a:gd name="T48" fmla="*/ 797 w 921"/>
                  <a:gd name="T49" fmla="*/ 390 h 423"/>
                  <a:gd name="T50" fmla="*/ 807 w 921"/>
                  <a:gd name="T51" fmla="*/ 404 h 423"/>
                  <a:gd name="T52" fmla="*/ 904 w 921"/>
                  <a:gd name="T53" fmla="*/ 422 h 423"/>
                  <a:gd name="T54" fmla="*/ 907 w 921"/>
                  <a:gd name="T55" fmla="*/ 423 h 423"/>
                  <a:gd name="T56" fmla="*/ 918 w 921"/>
                  <a:gd name="T57" fmla="*/ 417 h 423"/>
                  <a:gd name="T58" fmla="*/ 920 w 921"/>
                  <a:gd name="T59" fmla="*/ 40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21" h="423">
                    <a:moveTo>
                      <a:pt x="920" y="406"/>
                    </a:moveTo>
                    <a:cubicBezTo>
                      <a:pt x="894" y="315"/>
                      <a:pt x="894" y="315"/>
                      <a:pt x="894" y="315"/>
                    </a:cubicBezTo>
                    <a:cubicBezTo>
                      <a:pt x="893" y="309"/>
                      <a:pt x="888" y="306"/>
                      <a:pt x="882" y="306"/>
                    </a:cubicBezTo>
                    <a:cubicBezTo>
                      <a:pt x="877" y="306"/>
                      <a:pt x="873" y="308"/>
                      <a:pt x="870" y="311"/>
                    </a:cubicBezTo>
                    <a:cubicBezTo>
                      <a:pt x="868" y="314"/>
                      <a:pt x="867" y="318"/>
                      <a:pt x="868" y="323"/>
                    </a:cubicBezTo>
                    <a:cubicBezTo>
                      <a:pt x="881" y="368"/>
                      <a:pt x="881" y="368"/>
                      <a:pt x="881" y="368"/>
                    </a:cubicBezTo>
                    <a:cubicBezTo>
                      <a:pt x="529" y="57"/>
                      <a:pt x="529" y="57"/>
                      <a:pt x="529" y="57"/>
                    </a:cubicBezTo>
                    <a:cubicBezTo>
                      <a:pt x="526" y="55"/>
                      <a:pt x="523" y="53"/>
                      <a:pt x="519" y="53"/>
                    </a:cubicBezTo>
                    <a:cubicBezTo>
                      <a:pt x="516" y="53"/>
                      <a:pt x="512" y="55"/>
                      <a:pt x="510" y="58"/>
                    </a:cubicBezTo>
                    <a:cubicBezTo>
                      <a:pt x="380" y="199"/>
                      <a:pt x="380" y="199"/>
                      <a:pt x="380" y="199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86" y="0"/>
                      <a:pt x="177" y="0"/>
                      <a:pt x="172" y="5"/>
                    </a:cubicBezTo>
                    <a:cubicBezTo>
                      <a:pt x="5" y="165"/>
                      <a:pt x="5" y="165"/>
                      <a:pt x="5" y="165"/>
                    </a:cubicBezTo>
                    <a:cubicBezTo>
                      <a:pt x="1" y="169"/>
                      <a:pt x="0" y="174"/>
                      <a:pt x="2" y="179"/>
                    </a:cubicBezTo>
                    <a:cubicBezTo>
                      <a:pt x="4" y="185"/>
                      <a:pt x="10" y="188"/>
                      <a:pt x="15" y="188"/>
                    </a:cubicBezTo>
                    <a:cubicBezTo>
                      <a:pt x="18" y="188"/>
                      <a:pt x="22" y="187"/>
                      <a:pt x="24" y="185"/>
                    </a:cubicBezTo>
                    <a:cubicBezTo>
                      <a:pt x="181" y="34"/>
                      <a:pt x="181" y="34"/>
                      <a:pt x="181" y="34"/>
                    </a:cubicBezTo>
                    <a:cubicBezTo>
                      <a:pt x="371" y="228"/>
                      <a:pt x="371" y="228"/>
                      <a:pt x="371" y="228"/>
                    </a:cubicBezTo>
                    <a:cubicBezTo>
                      <a:pt x="373" y="231"/>
                      <a:pt x="377" y="232"/>
                      <a:pt x="380" y="232"/>
                    </a:cubicBezTo>
                    <a:cubicBezTo>
                      <a:pt x="384" y="232"/>
                      <a:pt x="387" y="231"/>
                      <a:pt x="390" y="228"/>
                    </a:cubicBezTo>
                    <a:cubicBezTo>
                      <a:pt x="521" y="86"/>
                      <a:pt x="521" y="86"/>
                      <a:pt x="521" y="86"/>
                    </a:cubicBezTo>
                    <a:cubicBezTo>
                      <a:pt x="863" y="387"/>
                      <a:pt x="863" y="387"/>
                      <a:pt x="863" y="387"/>
                    </a:cubicBezTo>
                    <a:cubicBezTo>
                      <a:pt x="813" y="378"/>
                      <a:pt x="813" y="378"/>
                      <a:pt x="813" y="378"/>
                    </a:cubicBezTo>
                    <a:cubicBezTo>
                      <a:pt x="812" y="378"/>
                      <a:pt x="811" y="378"/>
                      <a:pt x="810" y="378"/>
                    </a:cubicBezTo>
                    <a:cubicBezTo>
                      <a:pt x="803" y="378"/>
                      <a:pt x="797" y="383"/>
                      <a:pt x="797" y="390"/>
                    </a:cubicBezTo>
                    <a:cubicBezTo>
                      <a:pt x="796" y="397"/>
                      <a:pt x="800" y="403"/>
                      <a:pt x="807" y="404"/>
                    </a:cubicBezTo>
                    <a:cubicBezTo>
                      <a:pt x="904" y="422"/>
                      <a:pt x="904" y="422"/>
                      <a:pt x="904" y="422"/>
                    </a:cubicBezTo>
                    <a:cubicBezTo>
                      <a:pt x="905" y="423"/>
                      <a:pt x="906" y="423"/>
                      <a:pt x="907" y="423"/>
                    </a:cubicBezTo>
                    <a:cubicBezTo>
                      <a:pt x="911" y="423"/>
                      <a:pt x="916" y="421"/>
                      <a:pt x="918" y="417"/>
                    </a:cubicBezTo>
                    <a:cubicBezTo>
                      <a:pt x="921" y="414"/>
                      <a:pt x="921" y="410"/>
                      <a:pt x="920" y="406"/>
                    </a:cubicBezTo>
                    <a:close/>
                  </a:path>
                </a:pathLst>
              </a:cu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íšḻïdé">
                <a:extLst>
                  <a:ext uri="{FF2B5EF4-FFF2-40B4-BE49-F238E27FC236}">
                    <a16:creationId xmlns:a16="http://schemas.microsoft.com/office/drawing/2014/main" id="{6307D322-BEC3-4691-A28D-926C0721BCBB}"/>
                  </a:ext>
                </a:extLst>
              </p:cNvPr>
              <p:cNvSpPr/>
              <p:nvPr/>
            </p:nvSpPr>
            <p:spPr bwMode="auto">
              <a:xfrm>
                <a:off x="4795345" y="5067865"/>
                <a:ext cx="854220" cy="168783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íSliḍè">
                <a:extLst>
                  <a:ext uri="{FF2B5EF4-FFF2-40B4-BE49-F238E27FC236}">
                    <a16:creationId xmlns:a16="http://schemas.microsoft.com/office/drawing/2014/main" id="{B26453F4-A1FE-46A2-87A6-05A8D137284C}"/>
                  </a:ext>
                </a:extLst>
              </p:cNvPr>
              <p:cNvSpPr/>
              <p:nvPr/>
            </p:nvSpPr>
            <p:spPr bwMode="auto">
              <a:xfrm>
                <a:off x="4821114" y="5085903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iŝ1íḑe">
                <a:extLst>
                  <a:ext uri="{FF2B5EF4-FFF2-40B4-BE49-F238E27FC236}">
                    <a16:creationId xmlns:a16="http://schemas.microsoft.com/office/drawing/2014/main" id="{DBDF8554-A1FA-4DEF-A09C-C882AB0CEC56}"/>
                  </a:ext>
                </a:extLst>
              </p:cNvPr>
              <p:cNvSpPr/>
              <p:nvPr/>
            </p:nvSpPr>
            <p:spPr bwMode="auto">
              <a:xfrm>
                <a:off x="4930628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íṩľîde">
                <a:extLst>
                  <a:ext uri="{FF2B5EF4-FFF2-40B4-BE49-F238E27FC236}">
                    <a16:creationId xmlns:a16="http://schemas.microsoft.com/office/drawing/2014/main" id="{9CDC78CA-5FB8-4FE8-8FA5-475C8CBFA627}"/>
                  </a:ext>
                </a:extLst>
              </p:cNvPr>
              <p:cNvSpPr/>
              <p:nvPr/>
            </p:nvSpPr>
            <p:spPr bwMode="auto">
              <a:xfrm>
                <a:off x="5042721" y="5085903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iś1iḋe">
                <a:extLst>
                  <a:ext uri="{FF2B5EF4-FFF2-40B4-BE49-F238E27FC236}">
                    <a16:creationId xmlns:a16="http://schemas.microsoft.com/office/drawing/2014/main" id="{6EAB0F8C-01AE-4A80-908F-15F938B9B820}"/>
                  </a:ext>
                </a:extLst>
              </p:cNvPr>
              <p:cNvSpPr/>
              <p:nvPr/>
            </p:nvSpPr>
            <p:spPr bwMode="auto">
              <a:xfrm>
                <a:off x="5152236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ïsliḋe">
                <a:extLst>
                  <a:ext uri="{FF2B5EF4-FFF2-40B4-BE49-F238E27FC236}">
                    <a16:creationId xmlns:a16="http://schemas.microsoft.com/office/drawing/2014/main" id="{127D022B-48C8-47A3-99AB-B0B456A2F082}"/>
                  </a:ext>
                </a:extLst>
              </p:cNvPr>
              <p:cNvSpPr/>
              <p:nvPr/>
            </p:nvSpPr>
            <p:spPr bwMode="auto">
              <a:xfrm>
                <a:off x="5264328" y="5085903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ïŝ1ïḋê">
                <a:extLst>
                  <a:ext uri="{FF2B5EF4-FFF2-40B4-BE49-F238E27FC236}">
                    <a16:creationId xmlns:a16="http://schemas.microsoft.com/office/drawing/2014/main" id="{EA53B638-F606-4C8D-A731-08C7F22D9519}"/>
                  </a:ext>
                </a:extLst>
              </p:cNvPr>
              <p:cNvSpPr/>
              <p:nvPr/>
            </p:nvSpPr>
            <p:spPr bwMode="auto">
              <a:xfrm>
                <a:off x="5373843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íṣḷïḍê">
                <a:extLst>
                  <a:ext uri="{FF2B5EF4-FFF2-40B4-BE49-F238E27FC236}">
                    <a16:creationId xmlns:a16="http://schemas.microsoft.com/office/drawing/2014/main" id="{2901685A-7176-45E6-ABE0-8A46B29EC327}"/>
                  </a:ext>
                </a:extLst>
              </p:cNvPr>
              <p:cNvSpPr/>
              <p:nvPr/>
            </p:nvSpPr>
            <p:spPr bwMode="auto">
              <a:xfrm>
                <a:off x="5487224" y="5085903"/>
                <a:ext cx="27057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îS1îďe">
                <a:extLst>
                  <a:ext uri="{FF2B5EF4-FFF2-40B4-BE49-F238E27FC236}">
                    <a16:creationId xmlns:a16="http://schemas.microsoft.com/office/drawing/2014/main" id="{AC3C709A-C0E9-4FBB-B3E3-7D1424E48C17}"/>
                  </a:ext>
                </a:extLst>
              </p:cNvPr>
              <p:cNvSpPr/>
              <p:nvPr/>
            </p:nvSpPr>
            <p:spPr bwMode="auto">
              <a:xfrm>
                <a:off x="5596739" y="5085903"/>
                <a:ext cx="27057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iŝḷïḑê">
                <a:extLst>
                  <a:ext uri="{FF2B5EF4-FFF2-40B4-BE49-F238E27FC236}">
                    <a16:creationId xmlns:a16="http://schemas.microsoft.com/office/drawing/2014/main" id="{9BD05EA7-2DAF-49FE-9023-B734DE2CFDF2}"/>
                  </a:ext>
                </a:extLst>
              </p:cNvPr>
              <p:cNvSpPr/>
              <p:nvPr/>
            </p:nvSpPr>
            <p:spPr bwMode="auto">
              <a:xfrm>
                <a:off x="4752827" y="5049827"/>
                <a:ext cx="935389" cy="186821"/>
              </a:xfrm>
              <a:custGeom>
                <a:avLst/>
                <a:gdLst>
                  <a:gd name="T0" fmla="*/ 0 w 367"/>
                  <a:gd name="T1" fmla="*/ 58 h 73"/>
                  <a:gd name="T2" fmla="*/ 327 w 367"/>
                  <a:gd name="T3" fmla="*/ 0 h 73"/>
                  <a:gd name="T4" fmla="*/ 367 w 367"/>
                  <a:gd name="T5" fmla="*/ 0 h 73"/>
                  <a:gd name="T6" fmla="*/ 367 w 367"/>
                  <a:gd name="T7" fmla="*/ 73 h 73"/>
                  <a:gd name="T8" fmla="*/ 0 w 367"/>
                  <a:gd name="T9" fmla="*/ 73 h 73"/>
                  <a:gd name="T10" fmla="*/ 0 w 367"/>
                  <a:gd name="T11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73">
                    <a:moveTo>
                      <a:pt x="0" y="58"/>
                    </a:moveTo>
                    <a:cubicBezTo>
                      <a:pt x="0" y="58"/>
                      <a:pt x="327" y="72"/>
                      <a:pt x="32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73"/>
                      <a:pt x="367" y="73"/>
                      <a:pt x="367" y="73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îsḻiḋè">
                <a:extLst>
                  <a:ext uri="{FF2B5EF4-FFF2-40B4-BE49-F238E27FC236}">
                    <a16:creationId xmlns:a16="http://schemas.microsoft.com/office/drawing/2014/main" id="{1898B57A-7AD9-4EA2-B568-DF48CF4EFA93}"/>
                  </a:ext>
                </a:extLst>
              </p:cNvPr>
              <p:cNvSpPr/>
              <p:nvPr/>
            </p:nvSpPr>
            <p:spPr bwMode="auto">
              <a:xfrm>
                <a:off x="4852036" y="4897794"/>
                <a:ext cx="854220" cy="170071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i$ľïḍê">
                <a:extLst>
                  <a:ext uri="{FF2B5EF4-FFF2-40B4-BE49-F238E27FC236}">
                    <a16:creationId xmlns:a16="http://schemas.microsoft.com/office/drawing/2014/main" id="{7661C511-F607-44A3-9A4F-590DA35EA239}"/>
                  </a:ext>
                </a:extLst>
              </p:cNvPr>
              <p:cNvSpPr/>
              <p:nvPr/>
            </p:nvSpPr>
            <p:spPr bwMode="auto">
              <a:xfrm>
                <a:off x="4875227" y="4914543"/>
                <a:ext cx="27057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iṩ1îḋè">
                <a:extLst>
                  <a:ext uri="{FF2B5EF4-FFF2-40B4-BE49-F238E27FC236}">
                    <a16:creationId xmlns:a16="http://schemas.microsoft.com/office/drawing/2014/main" id="{6A011296-8090-4930-B351-DB32F275AC23}"/>
                  </a:ext>
                </a:extLst>
              </p:cNvPr>
              <p:cNvSpPr/>
              <p:nvPr/>
            </p:nvSpPr>
            <p:spPr bwMode="auto">
              <a:xfrm>
                <a:off x="4987319" y="4914543"/>
                <a:ext cx="27057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í$ḷiḓe">
                <a:extLst>
                  <a:ext uri="{FF2B5EF4-FFF2-40B4-BE49-F238E27FC236}">
                    <a16:creationId xmlns:a16="http://schemas.microsoft.com/office/drawing/2014/main" id="{44C81646-A0D4-42A8-80E6-54B465C1C915}"/>
                  </a:ext>
                </a:extLst>
              </p:cNvPr>
              <p:cNvSpPr/>
              <p:nvPr/>
            </p:nvSpPr>
            <p:spPr bwMode="auto">
              <a:xfrm>
                <a:off x="5096834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ïś1ídé">
                <a:extLst>
                  <a:ext uri="{FF2B5EF4-FFF2-40B4-BE49-F238E27FC236}">
                    <a16:creationId xmlns:a16="http://schemas.microsoft.com/office/drawing/2014/main" id="{79567897-AF07-47A9-993E-CAB0ED99AAA4}"/>
                  </a:ext>
                </a:extLst>
              </p:cNvPr>
              <p:cNvSpPr/>
              <p:nvPr/>
            </p:nvSpPr>
            <p:spPr bwMode="auto">
              <a:xfrm>
                <a:off x="5208926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íS1iḍe">
                <a:extLst>
                  <a:ext uri="{FF2B5EF4-FFF2-40B4-BE49-F238E27FC236}">
                    <a16:creationId xmlns:a16="http://schemas.microsoft.com/office/drawing/2014/main" id="{EB430EF6-E2C1-4BBB-8942-0A69B0722495}"/>
                  </a:ext>
                </a:extLst>
              </p:cNvPr>
              <p:cNvSpPr/>
              <p:nvPr/>
            </p:nvSpPr>
            <p:spPr bwMode="auto">
              <a:xfrm>
                <a:off x="5318442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i$ľíďè">
                <a:extLst>
                  <a:ext uri="{FF2B5EF4-FFF2-40B4-BE49-F238E27FC236}">
                    <a16:creationId xmlns:a16="http://schemas.microsoft.com/office/drawing/2014/main" id="{E6B05BFE-8B59-4CA3-BD41-B708B9E5BAFC}"/>
                  </a:ext>
                </a:extLst>
              </p:cNvPr>
              <p:cNvSpPr/>
              <p:nvPr/>
            </p:nvSpPr>
            <p:spPr bwMode="auto">
              <a:xfrm>
                <a:off x="5430533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îṣļiḍè">
                <a:extLst>
                  <a:ext uri="{FF2B5EF4-FFF2-40B4-BE49-F238E27FC236}">
                    <a16:creationId xmlns:a16="http://schemas.microsoft.com/office/drawing/2014/main" id="{E740A713-78C7-4AC1-8859-2C429C262BE1}"/>
                  </a:ext>
                </a:extLst>
              </p:cNvPr>
              <p:cNvSpPr/>
              <p:nvPr/>
            </p:nvSpPr>
            <p:spPr bwMode="auto">
              <a:xfrm>
                <a:off x="5540049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ïṥľíḍè">
                <a:extLst>
                  <a:ext uri="{FF2B5EF4-FFF2-40B4-BE49-F238E27FC236}">
                    <a16:creationId xmlns:a16="http://schemas.microsoft.com/office/drawing/2014/main" id="{D68CC16A-33EF-4301-8CFD-2E7F639E1945}"/>
                  </a:ext>
                </a:extLst>
              </p:cNvPr>
              <p:cNvSpPr/>
              <p:nvPr/>
            </p:nvSpPr>
            <p:spPr bwMode="auto">
              <a:xfrm>
                <a:off x="5652141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iṡľîdê">
                <a:extLst>
                  <a:ext uri="{FF2B5EF4-FFF2-40B4-BE49-F238E27FC236}">
                    <a16:creationId xmlns:a16="http://schemas.microsoft.com/office/drawing/2014/main" id="{2BF00B30-FB50-40ED-9FB7-1375B9E47B3C}"/>
                  </a:ext>
                </a:extLst>
              </p:cNvPr>
              <p:cNvSpPr/>
              <p:nvPr/>
            </p:nvSpPr>
            <p:spPr bwMode="auto">
              <a:xfrm>
                <a:off x="4813383" y="4864295"/>
                <a:ext cx="935389" cy="185532"/>
              </a:xfrm>
              <a:custGeom>
                <a:avLst/>
                <a:gdLst>
                  <a:gd name="T0" fmla="*/ 0 w 367"/>
                  <a:gd name="T1" fmla="*/ 58 h 73"/>
                  <a:gd name="T2" fmla="*/ 327 w 367"/>
                  <a:gd name="T3" fmla="*/ 0 h 73"/>
                  <a:gd name="T4" fmla="*/ 367 w 367"/>
                  <a:gd name="T5" fmla="*/ 0 h 73"/>
                  <a:gd name="T6" fmla="*/ 367 w 367"/>
                  <a:gd name="T7" fmla="*/ 73 h 73"/>
                  <a:gd name="T8" fmla="*/ 0 w 367"/>
                  <a:gd name="T9" fmla="*/ 73 h 73"/>
                  <a:gd name="T10" fmla="*/ 0 w 367"/>
                  <a:gd name="T11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73">
                    <a:moveTo>
                      <a:pt x="0" y="58"/>
                    </a:moveTo>
                    <a:cubicBezTo>
                      <a:pt x="0" y="58"/>
                      <a:pt x="327" y="72"/>
                      <a:pt x="32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73"/>
                      <a:pt x="367" y="73"/>
                      <a:pt x="367" y="73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iŝ1îḍè">
                <a:extLst>
                  <a:ext uri="{FF2B5EF4-FFF2-40B4-BE49-F238E27FC236}">
                    <a16:creationId xmlns:a16="http://schemas.microsoft.com/office/drawing/2014/main" id="{E23830BF-F36B-42B6-9E6D-2F59107366E3}"/>
                  </a:ext>
                </a:extLst>
              </p:cNvPr>
              <p:cNvSpPr/>
              <p:nvPr/>
            </p:nvSpPr>
            <p:spPr bwMode="auto">
              <a:xfrm>
                <a:off x="4808229" y="4729011"/>
                <a:ext cx="854220" cy="168783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ïş1ïḑe">
                <a:extLst>
                  <a:ext uri="{FF2B5EF4-FFF2-40B4-BE49-F238E27FC236}">
                    <a16:creationId xmlns:a16="http://schemas.microsoft.com/office/drawing/2014/main" id="{D9B349F4-BFF7-489B-90EC-119E0D842B13}"/>
                  </a:ext>
                </a:extLst>
              </p:cNvPr>
              <p:cNvSpPr/>
              <p:nvPr/>
            </p:nvSpPr>
            <p:spPr bwMode="auto">
              <a:xfrm>
                <a:off x="4833998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išlíḑe">
                <a:extLst>
                  <a:ext uri="{FF2B5EF4-FFF2-40B4-BE49-F238E27FC236}">
                    <a16:creationId xmlns:a16="http://schemas.microsoft.com/office/drawing/2014/main" id="{51E172BF-5A21-4F3A-AA0E-F37655091991}"/>
                  </a:ext>
                </a:extLst>
              </p:cNvPr>
              <p:cNvSpPr/>
              <p:nvPr/>
            </p:nvSpPr>
            <p:spPr bwMode="auto">
              <a:xfrm>
                <a:off x="4946089" y="4747049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îṧḻîḍè">
                <a:extLst>
                  <a:ext uri="{FF2B5EF4-FFF2-40B4-BE49-F238E27FC236}">
                    <a16:creationId xmlns:a16="http://schemas.microsoft.com/office/drawing/2014/main" id="{3BE617D0-3E98-4876-A2C3-4493806C6F2B}"/>
                  </a:ext>
                </a:extLst>
              </p:cNvPr>
              <p:cNvSpPr/>
              <p:nvPr/>
            </p:nvSpPr>
            <p:spPr bwMode="auto">
              <a:xfrm>
                <a:off x="5055605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isļîḋe">
                <a:extLst>
                  <a:ext uri="{FF2B5EF4-FFF2-40B4-BE49-F238E27FC236}">
                    <a16:creationId xmlns:a16="http://schemas.microsoft.com/office/drawing/2014/main" id="{81D45276-2E06-4DF6-8259-03EE79DF76F6}"/>
                  </a:ext>
                </a:extLst>
              </p:cNvPr>
              <p:cNvSpPr/>
              <p:nvPr/>
            </p:nvSpPr>
            <p:spPr bwMode="auto">
              <a:xfrm>
                <a:off x="5167697" y="4747049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îṡ1íḋe">
                <a:extLst>
                  <a:ext uri="{FF2B5EF4-FFF2-40B4-BE49-F238E27FC236}">
                    <a16:creationId xmlns:a16="http://schemas.microsoft.com/office/drawing/2014/main" id="{799DBF68-9C85-4354-991E-54A30E4381CA}"/>
                  </a:ext>
                </a:extLst>
              </p:cNvPr>
              <p:cNvSpPr/>
              <p:nvPr/>
            </p:nvSpPr>
            <p:spPr bwMode="auto">
              <a:xfrm>
                <a:off x="5277212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iṧ1íḋè">
                <a:extLst>
                  <a:ext uri="{FF2B5EF4-FFF2-40B4-BE49-F238E27FC236}">
                    <a16:creationId xmlns:a16="http://schemas.microsoft.com/office/drawing/2014/main" id="{8651CAFB-43D2-42AD-9253-7F5EABBAAB38}"/>
                  </a:ext>
                </a:extLst>
              </p:cNvPr>
              <p:cNvSpPr/>
              <p:nvPr/>
            </p:nvSpPr>
            <p:spPr bwMode="auto">
              <a:xfrm>
                <a:off x="5389304" y="4747049"/>
                <a:ext cx="25768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íşḻíḋé">
                <a:extLst>
                  <a:ext uri="{FF2B5EF4-FFF2-40B4-BE49-F238E27FC236}">
                    <a16:creationId xmlns:a16="http://schemas.microsoft.com/office/drawing/2014/main" id="{BFDBEB58-7942-4D80-BD1E-0EF99EEB4E99}"/>
                  </a:ext>
                </a:extLst>
              </p:cNvPr>
              <p:cNvSpPr/>
              <p:nvPr/>
            </p:nvSpPr>
            <p:spPr bwMode="auto">
              <a:xfrm>
                <a:off x="5498820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iṥḷídè">
                <a:extLst>
                  <a:ext uri="{FF2B5EF4-FFF2-40B4-BE49-F238E27FC236}">
                    <a16:creationId xmlns:a16="http://schemas.microsoft.com/office/drawing/2014/main" id="{F94CB829-F18E-4E21-8A5D-3E0D5DBF9EE4}"/>
                  </a:ext>
                </a:extLst>
              </p:cNvPr>
              <p:cNvSpPr/>
              <p:nvPr/>
            </p:nvSpPr>
            <p:spPr bwMode="auto">
              <a:xfrm>
                <a:off x="5612200" y="4747049"/>
                <a:ext cx="24480" cy="132707"/>
              </a:xfrm>
              <a:custGeom>
                <a:avLst/>
                <a:gdLst>
                  <a:gd name="T0" fmla="*/ 10 w 10"/>
                  <a:gd name="T1" fmla="*/ 46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6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6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iṣľîḑè">
                <a:extLst>
                  <a:ext uri="{FF2B5EF4-FFF2-40B4-BE49-F238E27FC236}">
                    <a16:creationId xmlns:a16="http://schemas.microsoft.com/office/drawing/2014/main" id="{FED31CCB-9EFB-446F-96ED-938C04140830}"/>
                  </a:ext>
                </a:extLst>
              </p:cNvPr>
              <p:cNvSpPr/>
              <p:nvPr/>
            </p:nvSpPr>
            <p:spPr bwMode="auto">
              <a:xfrm>
                <a:off x="4808229" y="4729011"/>
                <a:ext cx="854220" cy="168783"/>
              </a:xfrm>
              <a:custGeom>
                <a:avLst/>
                <a:gdLst>
                  <a:gd name="T0" fmla="*/ 0 w 335"/>
                  <a:gd name="T1" fmla="*/ 52 h 66"/>
                  <a:gd name="T2" fmla="*/ 299 w 335"/>
                  <a:gd name="T3" fmla="*/ 0 h 66"/>
                  <a:gd name="T4" fmla="*/ 335 w 335"/>
                  <a:gd name="T5" fmla="*/ 0 h 66"/>
                  <a:gd name="T6" fmla="*/ 335 w 335"/>
                  <a:gd name="T7" fmla="*/ 66 h 66"/>
                  <a:gd name="T8" fmla="*/ 0 w 335"/>
                  <a:gd name="T9" fmla="*/ 66 h 66"/>
                  <a:gd name="T10" fmla="*/ 0 w 335"/>
                  <a:gd name="T11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6">
                    <a:moveTo>
                      <a:pt x="0" y="52"/>
                    </a:moveTo>
                    <a:cubicBezTo>
                      <a:pt x="0" y="52"/>
                      <a:pt x="299" y="65"/>
                      <a:pt x="299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66"/>
                      <a:pt x="335" y="66"/>
                      <a:pt x="335" y="66"/>
                    </a:cubicBezTo>
                    <a:cubicBezTo>
                      <a:pt x="0" y="66"/>
                      <a:pt x="0" y="66"/>
                      <a:pt x="0" y="66"/>
                    </a:cubicBez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îṡḷïḋe">
                <a:extLst>
                  <a:ext uri="{FF2B5EF4-FFF2-40B4-BE49-F238E27FC236}">
                    <a16:creationId xmlns:a16="http://schemas.microsoft.com/office/drawing/2014/main" id="{65338778-2038-48F1-B17B-F2EC07169D1F}"/>
                  </a:ext>
                </a:extLst>
              </p:cNvPr>
              <p:cNvSpPr/>
              <p:nvPr/>
            </p:nvSpPr>
            <p:spPr bwMode="auto">
              <a:xfrm>
                <a:off x="4930628" y="4017806"/>
                <a:ext cx="640343" cy="642919"/>
              </a:xfrm>
              <a:prstGeom prst="ellipse">
                <a:avLst/>
              </a:pr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ïṣḷiḍê">
                <a:extLst>
                  <a:ext uri="{FF2B5EF4-FFF2-40B4-BE49-F238E27FC236}">
                    <a16:creationId xmlns:a16="http://schemas.microsoft.com/office/drawing/2014/main" id="{1D96E07B-92D3-4025-8F08-406A98F78CA4}"/>
                  </a:ext>
                </a:extLst>
              </p:cNvPr>
              <p:cNvSpPr/>
              <p:nvPr/>
            </p:nvSpPr>
            <p:spPr bwMode="auto">
              <a:xfrm>
                <a:off x="5120026" y="4140206"/>
                <a:ext cx="244799" cy="413582"/>
              </a:xfrm>
              <a:custGeom>
                <a:avLst/>
                <a:gdLst>
                  <a:gd name="T0" fmla="*/ 59 w 96"/>
                  <a:gd name="T1" fmla="*/ 137 h 162"/>
                  <a:gd name="T2" fmla="*/ 59 w 96"/>
                  <a:gd name="T3" fmla="*/ 162 h 162"/>
                  <a:gd name="T4" fmla="*/ 38 w 96"/>
                  <a:gd name="T5" fmla="*/ 162 h 162"/>
                  <a:gd name="T6" fmla="*/ 38 w 96"/>
                  <a:gd name="T7" fmla="*/ 137 h 162"/>
                  <a:gd name="T8" fmla="*/ 0 w 96"/>
                  <a:gd name="T9" fmla="*/ 120 h 162"/>
                  <a:gd name="T10" fmla="*/ 11 w 96"/>
                  <a:gd name="T11" fmla="*/ 97 h 162"/>
                  <a:gd name="T12" fmla="*/ 51 w 96"/>
                  <a:gd name="T13" fmla="*/ 114 h 162"/>
                  <a:gd name="T14" fmla="*/ 66 w 96"/>
                  <a:gd name="T15" fmla="*/ 105 h 162"/>
                  <a:gd name="T16" fmla="*/ 7 w 96"/>
                  <a:gd name="T17" fmla="*/ 57 h 162"/>
                  <a:gd name="T18" fmla="*/ 38 w 96"/>
                  <a:gd name="T19" fmla="*/ 24 h 162"/>
                  <a:gd name="T20" fmla="*/ 38 w 96"/>
                  <a:gd name="T21" fmla="*/ 0 h 162"/>
                  <a:gd name="T22" fmla="*/ 59 w 96"/>
                  <a:gd name="T23" fmla="*/ 0 h 162"/>
                  <a:gd name="T24" fmla="*/ 59 w 96"/>
                  <a:gd name="T25" fmla="*/ 23 h 162"/>
                  <a:gd name="T26" fmla="*/ 96 w 96"/>
                  <a:gd name="T27" fmla="*/ 35 h 162"/>
                  <a:gd name="T28" fmla="*/ 85 w 96"/>
                  <a:gd name="T29" fmla="*/ 57 h 162"/>
                  <a:gd name="T30" fmla="*/ 49 w 96"/>
                  <a:gd name="T31" fmla="*/ 46 h 162"/>
                  <a:gd name="T32" fmla="*/ 37 w 96"/>
                  <a:gd name="T33" fmla="*/ 54 h 162"/>
                  <a:gd name="T34" fmla="*/ 96 w 96"/>
                  <a:gd name="T35" fmla="*/ 103 h 162"/>
                  <a:gd name="T36" fmla="*/ 59 w 96"/>
                  <a:gd name="T37" fmla="*/ 13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162">
                    <a:moveTo>
                      <a:pt x="59" y="137"/>
                    </a:moveTo>
                    <a:cubicBezTo>
                      <a:pt x="59" y="162"/>
                      <a:pt x="59" y="162"/>
                      <a:pt x="59" y="162"/>
                    </a:cubicBezTo>
                    <a:cubicBezTo>
                      <a:pt x="38" y="162"/>
                      <a:pt x="38" y="162"/>
                      <a:pt x="38" y="162"/>
                    </a:cubicBezTo>
                    <a:cubicBezTo>
                      <a:pt x="38" y="137"/>
                      <a:pt x="38" y="137"/>
                      <a:pt x="38" y="137"/>
                    </a:cubicBezTo>
                    <a:cubicBezTo>
                      <a:pt x="24" y="134"/>
                      <a:pt x="10" y="128"/>
                      <a:pt x="0" y="120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22" y="108"/>
                      <a:pt x="40" y="114"/>
                      <a:pt x="51" y="114"/>
                    </a:cubicBezTo>
                    <a:cubicBezTo>
                      <a:pt x="60" y="114"/>
                      <a:pt x="66" y="111"/>
                      <a:pt x="66" y="105"/>
                    </a:cubicBezTo>
                    <a:cubicBezTo>
                      <a:pt x="66" y="85"/>
                      <a:pt x="7" y="97"/>
                      <a:pt x="7" y="57"/>
                    </a:cubicBezTo>
                    <a:cubicBezTo>
                      <a:pt x="7" y="39"/>
                      <a:pt x="19" y="27"/>
                      <a:pt x="38" y="2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73" y="24"/>
                      <a:pt x="86" y="29"/>
                      <a:pt x="96" y="35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73" y="51"/>
                      <a:pt x="58" y="46"/>
                      <a:pt x="49" y="46"/>
                    </a:cubicBezTo>
                    <a:cubicBezTo>
                      <a:pt x="42" y="46"/>
                      <a:pt x="37" y="48"/>
                      <a:pt x="37" y="54"/>
                    </a:cubicBezTo>
                    <a:cubicBezTo>
                      <a:pt x="37" y="73"/>
                      <a:pt x="96" y="62"/>
                      <a:pt x="96" y="103"/>
                    </a:cubicBezTo>
                    <a:cubicBezTo>
                      <a:pt x="96" y="123"/>
                      <a:pt x="80" y="135"/>
                      <a:pt x="59" y="137"/>
                    </a:cubicBezTo>
                    <a:close/>
                  </a:path>
                </a:pathLst>
              </a:cu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ï$ļídè">
                <a:extLst>
                  <a:ext uri="{FF2B5EF4-FFF2-40B4-BE49-F238E27FC236}">
                    <a16:creationId xmlns:a16="http://schemas.microsoft.com/office/drawing/2014/main" id="{B438020D-3EEC-4100-B1A0-5EC701328607}"/>
                  </a:ext>
                </a:extLst>
              </p:cNvPr>
              <p:cNvSpPr/>
              <p:nvPr/>
            </p:nvSpPr>
            <p:spPr bwMode="auto">
              <a:xfrm>
                <a:off x="4750250" y="3954674"/>
                <a:ext cx="2665731" cy="1339952"/>
              </a:xfrm>
              <a:custGeom>
                <a:avLst/>
                <a:gdLst>
                  <a:gd name="T0" fmla="*/ 642 w 1046"/>
                  <a:gd name="T1" fmla="*/ 0 h 526"/>
                  <a:gd name="T2" fmla="*/ 523 w 1046"/>
                  <a:gd name="T3" fmla="*/ 0 h 526"/>
                  <a:gd name="T4" fmla="*/ 404 w 1046"/>
                  <a:gd name="T5" fmla="*/ 0 h 526"/>
                  <a:gd name="T6" fmla="*/ 523 w 1046"/>
                  <a:gd name="T7" fmla="*/ 526 h 526"/>
                  <a:gd name="T8" fmla="*/ 642 w 1046"/>
                  <a:gd name="T9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6" h="526">
                    <a:moveTo>
                      <a:pt x="642" y="0"/>
                    </a:moveTo>
                    <a:cubicBezTo>
                      <a:pt x="523" y="0"/>
                      <a:pt x="523" y="0"/>
                      <a:pt x="52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4" y="0"/>
                      <a:pt x="0" y="526"/>
                      <a:pt x="523" y="526"/>
                    </a:cubicBezTo>
                    <a:cubicBezTo>
                      <a:pt x="1046" y="526"/>
                      <a:pt x="642" y="0"/>
                      <a:pt x="642" y="0"/>
                    </a:cubicBezTo>
                    <a:close/>
                  </a:path>
                </a:pathLst>
              </a:cu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îṣḻiḍé">
                <a:extLst>
                  <a:ext uri="{FF2B5EF4-FFF2-40B4-BE49-F238E27FC236}">
                    <a16:creationId xmlns:a16="http://schemas.microsoft.com/office/drawing/2014/main" id="{32044047-8395-41A8-ACFC-2312D739663D}"/>
                  </a:ext>
                </a:extLst>
              </p:cNvPr>
              <p:cNvSpPr/>
              <p:nvPr/>
            </p:nvSpPr>
            <p:spPr bwMode="auto">
              <a:xfrm>
                <a:off x="5558087" y="3515324"/>
                <a:ext cx="1052635" cy="439350"/>
              </a:xfrm>
              <a:custGeom>
                <a:avLst/>
                <a:gdLst>
                  <a:gd name="T0" fmla="*/ 645 w 817"/>
                  <a:gd name="T1" fmla="*/ 48 h 341"/>
                  <a:gd name="T2" fmla="*/ 526 w 817"/>
                  <a:gd name="T3" fmla="*/ 0 h 341"/>
                  <a:gd name="T4" fmla="*/ 408 w 817"/>
                  <a:gd name="T5" fmla="*/ 48 h 341"/>
                  <a:gd name="T6" fmla="*/ 289 w 817"/>
                  <a:gd name="T7" fmla="*/ 0 h 341"/>
                  <a:gd name="T8" fmla="*/ 170 w 817"/>
                  <a:gd name="T9" fmla="*/ 48 h 341"/>
                  <a:gd name="T10" fmla="*/ 0 w 817"/>
                  <a:gd name="T11" fmla="*/ 0 h 341"/>
                  <a:gd name="T12" fmla="*/ 51 w 817"/>
                  <a:gd name="T13" fmla="*/ 89 h 341"/>
                  <a:gd name="T14" fmla="*/ 172 w 817"/>
                  <a:gd name="T15" fmla="*/ 341 h 341"/>
                  <a:gd name="T16" fmla="*/ 645 w 817"/>
                  <a:gd name="T17" fmla="*/ 341 h 341"/>
                  <a:gd name="T18" fmla="*/ 766 w 817"/>
                  <a:gd name="T19" fmla="*/ 89 h 341"/>
                  <a:gd name="T20" fmla="*/ 817 w 817"/>
                  <a:gd name="T21" fmla="*/ 0 h 341"/>
                  <a:gd name="T22" fmla="*/ 645 w 817"/>
                  <a:gd name="T23" fmla="*/ 48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7" h="341">
                    <a:moveTo>
                      <a:pt x="645" y="48"/>
                    </a:moveTo>
                    <a:lnTo>
                      <a:pt x="526" y="0"/>
                    </a:lnTo>
                    <a:lnTo>
                      <a:pt x="408" y="48"/>
                    </a:lnTo>
                    <a:lnTo>
                      <a:pt x="289" y="0"/>
                    </a:lnTo>
                    <a:lnTo>
                      <a:pt x="170" y="48"/>
                    </a:lnTo>
                    <a:lnTo>
                      <a:pt x="0" y="0"/>
                    </a:lnTo>
                    <a:lnTo>
                      <a:pt x="51" y="89"/>
                    </a:lnTo>
                    <a:lnTo>
                      <a:pt x="172" y="341"/>
                    </a:lnTo>
                    <a:lnTo>
                      <a:pt x="645" y="341"/>
                    </a:lnTo>
                    <a:lnTo>
                      <a:pt x="766" y="89"/>
                    </a:lnTo>
                    <a:lnTo>
                      <a:pt x="817" y="0"/>
                    </a:lnTo>
                    <a:lnTo>
                      <a:pt x="645" y="48"/>
                    </a:lnTo>
                    <a:close/>
                  </a:path>
                </a:pathLst>
              </a:custGeom>
              <a:solidFill>
                <a:srgbClr val="DD5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í$lîḍé">
                <a:extLst>
                  <a:ext uri="{FF2B5EF4-FFF2-40B4-BE49-F238E27FC236}">
                    <a16:creationId xmlns:a16="http://schemas.microsoft.com/office/drawing/2014/main" id="{61ADD41B-DC9C-4108-8678-42A20E275860}"/>
                  </a:ext>
                </a:extLst>
              </p:cNvPr>
              <p:cNvSpPr/>
              <p:nvPr/>
            </p:nvSpPr>
            <p:spPr bwMode="auto">
              <a:xfrm>
                <a:off x="5751349" y="3897984"/>
                <a:ext cx="668688" cy="99208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ïṩlîḑê">
                <a:extLst>
                  <a:ext uri="{FF2B5EF4-FFF2-40B4-BE49-F238E27FC236}">
                    <a16:creationId xmlns:a16="http://schemas.microsoft.com/office/drawing/2014/main" id="{1711DEC1-6B53-4DBA-8994-ACE832CAF894}"/>
                  </a:ext>
                </a:extLst>
              </p:cNvPr>
              <p:cNvSpPr/>
              <p:nvPr/>
            </p:nvSpPr>
            <p:spPr bwMode="auto">
              <a:xfrm>
                <a:off x="5920131" y="4079650"/>
                <a:ext cx="1244609" cy="1214976"/>
              </a:xfrm>
              <a:custGeom>
                <a:avLst/>
                <a:gdLst>
                  <a:gd name="T0" fmla="*/ 218 w 488"/>
                  <a:gd name="T1" fmla="*/ 0 h 477"/>
                  <a:gd name="T2" fmla="*/ 0 w 488"/>
                  <a:gd name="T3" fmla="*/ 474 h 477"/>
                  <a:gd name="T4" fmla="*/ 0 w 488"/>
                  <a:gd name="T5" fmla="*/ 474 h 477"/>
                  <a:gd name="T6" fmla="*/ 64 w 488"/>
                  <a:gd name="T7" fmla="*/ 477 h 477"/>
                  <a:gd name="T8" fmla="*/ 218 w 488"/>
                  <a:gd name="T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477">
                    <a:moveTo>
                      <a:pt x="218" y="0"/>
                    </a:moveTo>
                    <a:cubicBezTo>
                      <a:pt x="384" y="411"/>
                      <a:pt x="0" y="474"/>
                      <a:pt x="0" y="474"/>
                    </a:cubicBezTo>
                    <a:cubicBezTo>
                      <a:pt x="0" y="474"/>
                      <a:pt x="0" y="474"/>
                      <a:pt x="0" y="474"/>
                    </a:cubicBezTo>
                    <a:cubicBezTo>
                      <a:pt x="20" y="476"/>
                      <a:pt x="41" y="477"/>
                      <a:pt x="64" y="477"/>
                    </a:cubicBezTo>
                    <a:cubicBezTo>
                      <a:pt x="488" y="477"/>
                      <a:pt x="303" y="131"/>
                      <a:pt x="218" y="0"/>
                    </a:cubicBez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îṥļïḑé">
                <a:extLst>
                  <a:ext uri="{FF2B5EF4-FFF2-40B4-BE49-F238E27FC236}">
                    <a16:creationId xmlns:a16="http://schemas.microsoft.com/office/drawing/2014/main" id="{EAE7C2BD-558B-4835-96C5-3D5EBC039A46}"/>
                  </a:ext>
                </a:extLst>
              </p:cNvPr>
              <p:cNvSpPr/>
              <p:nvPr/>
            </p:nvSpPr>
            <p:spPr bwMode="auto">
              <a:xfrm>
                <a:off x="5844115" y="4236837"/>
                <a:ext cx="438061" cy="736973"/>
              </a:xfrm>
              <a:custGeom>
                <a:avLst/>
                <a:gdLst>
                  <a:gd name="T0" fmla="*/ 106 w 172"/>
                  <a:gd name="T1" fmla="*/ 246 h 289"/>
                  <a:gd name="T2" fmla="*/ 106 w 172"/>
                  <a:gd name="T3" fmla="*/ 289 h 289"/>
                  <a:gd name="T4" fmla="*/ 69 w 172"/>
                  <a:gd name="T5" fmla="*/ 289 h 289"/>
                  <a:gd name="T6" fmla="*/ 69 w 172"/>
                  <a:gd name="T7" fmla="*/ 245 h 289"/>
                  <a:gd name="T8" fmla="*/ 0 w 172"/>
                  <a:gd name="T9" fmla="*/ 214 h 289"/>
                  <a:gd name="T10" fmla="*/ 20 w 172"/>
                  <a:gd name="T11" fmla="*/ 175 h 289"/>
                  <a:gd name="T12" fmla="*/ 92 w 172"/>
                  <a:gd name="T13" fmla="*/ 205 h 289"/>
                  <a:gd name="T14" fmla="*/ 118 w 172"/>
                  <a:gd name="T15" fmla="*/ 188 h 289"/>
                  <a:gd name="T16" fmla="*/ 12 w 172"/>
                  <a:gd name="T17" fmla="*/ 102 h 289"/>
                  <a:gd name="T18" fmla="*/ 69 w 172"/>
                  <a:gd name="T19" fmla="*/ 43 h 289"/>
                  <a:gd name="T20" fmla="*/ 69 w 172"/>
                  <a:gd name="T21" fmla="*/ 0 h 289"/>
                  <a:gd name="T22" fmla="*/ 106 w 172"/>
                  <a:gd name="T23" fmla="*/ 0 h 289"/>
                  <a:gd name="T24" fmla="*/ 106 w 172"/>
                  <a:gd name="T25" fmla="*/ 42 h 289"/>
                  <a:gd name="T26" fmla="*/ 171 w 172"/>
                  <a:gd name="T27" fmla="*/ 63 h 289"/>
                  <a:gd name="T28" fmla="*/ 152 w 172"/>
                  <a:gd name="T29" fmla="*/ 104 h 289"/>
                  <a:gd name="T30" fmla="*/ 88 w 172"/>
                  <a:gd name="T31" fmla="*/ 83 h 289"/>
                  <a:gd name="T32" fmla="*/ 66 w 172"/>
                  <a:gd name="T33" fmla="*/ 97 h 289"/>
                  <a:gd name="T34" fmla="*/ 172 w 172"/>
                  <a:gd name="T35" fmla="*/ 185 h 289"/>
                  <a:gd name="T36" fmla="*/ 106 w 172"/>
                  <a:gd name="T37" fmla="*/ 24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2" h="289">
                    <a:moveTo>
                      <a:pt x="106" y="246"/>
                    </a:moveTo>
                    <a:cubicBezTo>
                      <a:pt x="106" y="289"/>
                      <a:pt x="106" y="289"/>
                      <a:pt x="106" y="289"/>
                    </a:cubicBezTo>
                    <a:cubicBezTo>
                      <a:pt x="69" y="289"/>
                      <a:pt x="69" y="289"/>
                      <a:pt x="69" y="289"/>
                    </a:cubicBezTo>
                    <a:cubicBezTo>
                      <a:pt x="69" y="245"/>
                      <a:pt x="69" y="245"/>
                      <a:pt x="69" y="245"/>
                    </a:cubicBezTo>
                    <a:cubicBezTo>
                      <a:pt x="43" y="241"/>
                      <a:pt x="18" y="230"/>
                      <a:pt x="0" y="214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40" y="193"/>
                      <a:pt x="71" y="205"/>
                      <a:pt x="92" y="205"/>
                    </a:cubicBezTo>
                    <a:cubicBezTo>
                      <a:pt x="108" y="205"/>
                      <a:pt x="118" y="199"/>
                      <a:pt x="118" y="188"/>
                    </a:cubicBezTo>
                    <a:cubicBezTo>
                      <a:pt x="118" y="152"/>
                      <a:pt x="12" y="173"/>
                      <a:pt x="12" y="102"/>
                    </a:cubicBezTo>
                    <a:cubicBezTo>
                      <a:pt x="12" y="71"/>
                      <a:pt x="34" y="50"/>
                      <a:pt x="69" y="43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30" y="44"/>
                      <a:pt x="154" y="52"/>
                      <a:pt x="171" y="63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31" y="91"/>
                      <a:pt x="104" y="83"/>
                      <a:pt x="88" y="83"/>
                    </a:cubicBezTo>
                    <a:cubicBezTo>
                      <a:pt x="75" y="83"/>
                      <a:pt x="66" y="87"/>
                      <a:pt x="66" y="97"/>
                    </a:cubicBezTo>
                    <a:cubicBezTo>
                      <a:pt x="66" y="132"/>
                      <a:pt x="172" y="112"/>
                      <a:pt x="172" y="185"/>
                    </a:cubicBezTo>
                    <a:cubicBezTo>
                      <a:pt x="172" y="221"/>
                      <a:pt x="144" y="242"/>
                      <a:pt x="106" y="246"/>
                    </a:cubicBezTo>
                    <a:close/>
                  </a:path>
                </a:pathLst>
              </a:cu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ïşlïḑê">
                <a:extLst>
                  <a:ext uri="{FF2B5EF4-FFF2-40B4-BE49-F238E27FC236}">
                    <a16:creationId xmlns:a16="http://schemas.microsoft.com/office/drawing/2014/main" id="{F2432389-5746-45B0-B3BB-54511ADE0373}"/>
                  </a:ext>
                </a:extLst>
              </p:cNvPr>
              <p:cNvSpPr/>
              <p:nvPr/>
            </p:nvSpPr>
            <p:spPr bwMode="auto">
              <a:xfrm>
                <a:off x="6485746" y="5067865"/>
                <a:ext cx="856796" cy="168783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ïṣľide">
                <a:extLst>
                  <a:ext uri="{FF2B5EF4-FFF2-40B4-BE49-F238E27FC236}">
                    <a16:creationId xmlns:a16="http://schemas.microsoft.com/office/drawing/2014/main" id="{FB4AD34F-2E75-4C7E-99A2-1668B02F6920}"/>
                  </a:ext>
                </a:extLst>
              </p:cNvPr>
              <p:cNvSpPr/>
              <p:nvPr/>
            </p:nvSpPr>
            <p:spPr bwMode="auto">
              <a:xfrm>
                <a:off x="6511514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íŝḻiḍe">
                <a:extLst>
                  <a:ext uri="{FF2B5EF4-FFF2-40B4-BE49-F238E27FC236}">
                    <a16:creationId xmlns:a16="http://schemas.microsoft.com/office/drawing/2014/main" id="{D02E3A45-ED0D-49AB-9474-B96A0CAFE833}"/>
                  </a:ext>
                </a:extLst>
              </p:cNvPr>
              <p:cNvSpPr/>
              <p:nvPr/>
            </p:nvSpPr>
            <p:spPr bwMode="auto">
              <a:xfrm>
                <a:off x="6623606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ï$liḋê">
                <a:extLst>
                  <a:ext uri="{FF2B5EF4-FFF2-40B4-BE49-F238E27FC236}">
                    <a16:creationId xmlns:a16="http://schemas.microsoft.com/office/drawing/2014/main" id="{0DB07D8E-517E-4B4C-B901-AE695C06DE25}"/>
                  </a:ext>
                </a:extLst>
              </p:cNvPr>
              <p:cNvSpPr/>
              <p:nvPr/>
            </p:nvSpPr>
            <p:spPr bwMode="auto">
              <a:xfrm>
                <a:off x="6733121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î$ḷîďé">
                <a:extLst>
                  <a:ext uri="{FF2B5EF4-FFF2-40B4-BE49-F238E27FC236}">
                    <a16:creationId xmlns:a16="http://schemas.microsoft.com/office/drawing/2014/main" id="{CEB360E3-0A27-4CCC-B66B-D2DA5E613858}"/>
                  </a:ext>
                </a:extLst>
              </p:cNvPr>
              <p:cNvSpPr/>
              <p:nvPr/>
            </p:nvSpPr>
            <p:spPr bwMode="auto">
              <a:xfrm>
                <a:off x="6845213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îŝ1ídè">
                <a:extLst>
                  <a:ext uri="{FF2B5EF4-FFF2-40B4-BE49-F238E27FC236}">
                    <a16:creationId xmlns:a16="http://schemas.microsoft.com/office/drawing/2014/main" id="{4B8EA6F1-FDB2-4C21-8C2E-D374DC682D6E}"/>
                  </a:ext>
                </a:extLst>
              </p:cNvPr>
              <p:cNvSpPr/>
              <p:nvPr/>
            </p:nvSpPr>
            <p:spPr bwMode="auto">
              <a:xfrm>
                <a:off x="6954729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íṩḷíďé">
                <a:extLst>
                  <a:ext uri="{FF2B5EF4-FFF2-40B4-BE49-F238E27FC236}">
                    <a16:creationId xmlns:a16="http://schemas.microsoft.com/office/drawing/2014/main" id="{81EA6982-AA15-4BF7-9C6B-B8C754BB253B}"/>
                  </a:ext>
                </a:extLst>
              </p:cNvPr>
              <p:cNvSpPr/>
              <p:nvPr/>
            </p:nvSpPr>
            <p:spPr bwMode="auto">
              <a:xfrm>
                <a:off x="7066820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iṧliḋê">
                <a:extLst>
                  <a:ext uri="{FF2B5EF4-FFF2-40B4-BE49-F238E27FC236}">
                    <a16:creationId xmlns:a16="http://schemas.microsoft.com/office/drawing/2014/main" id="{32A97D1C-AC80-47C5-8BE5-C8D456A4735C}"/>
                  </a:ext>
                </a:extLst>
              </p:cNvPr>
              <p:cNvSpPr/>
              <p:nvPr/>
            </p:nvSpPr>
            <p:spPr bwMode="auto">
              <a:xfrm>
                <a:off x="7176336" y="5085903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iṩ1îďè">
                <a:extLst>
                  <a:ext uri="{FF2B5EF4-FFF2-40B4-BE49-F238E27FC236}">
                    <a16:creationId xmlns:a16="http://schemas.microsoft.com/office/drawing/2014/main" id="{83782DD5-1224-410D-B9C2-6BDEC21793FA}"/>
                  </a:ext>
                </a:extLst>
              </p:cNvPr>
              <p:cNvSpPr/>
              <p:nvPr/>
            </p:nvSpPr>
            <p:spPr bwMode="auto">
              <a:xfrm>
                <a:off x="7289717" y="5085903"/>
                <a:ext cx="27057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49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íṧḷíḋè">
                <a:extLst>
                  <a:ext uri="{FF2B5EF4-FFF2-40B4-BE49-F238E27FC236}">
                    <a16:creationId xmlns:a16="http://schemas.microsoft.com/office/drawing/2014/main" id="{071942C3-6D52-4BA6-8709-84D2AB02C83A}"/>
                  </a:ext>
                </a:extLst>
              </p:cNvPr>
              <p:cNvSpPr/>
              <p:nvPr/>
            </p:nvSpPr>
            <p:spPr bwMode="auto">
              <a:xfrm>
                <a:off x="6485746" y="5067865"/>
                <a:ext cx="856796" cy="168783"/>
              </a:xfrm>
              <a:custGeom>
                <a:avLst/>
                <a:gdLst>
                  <a:gd name="T0" fmla="*/ 0 w 336"/>
                  <a:gd name="T1" fmla="*/ 52 h 66"/>
                  <a:gd name="T2" fmla="*/ 300 w 336"/>
                  <a:gd name="T3" fmla="*/ 0 h 66"/>
                  <a:gd name="T4" fmla="*/ 336 w 336"/>
                  <a:gd name="T5" fmla="*/ 0 h 66"/>
                  <a:gd name="T6" fmla="*/ 336 w 336"/>
                  <a:gd name="T7" fmla="*/ 66 h 66"/>
                  <a:gd name="T8" fmla="*/ 0 w 336"/>
                  <a:gd name="T9" fmla="*/ 66 h 66"/>
                  <a:gd name="T10" fmla="*/ 0 w 336"/>
                  <a:gd name="T11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66">
                    <a:moveTo>
                      <a:pt x="0" y="52"/>
                    </a:moveTo>
                    <a:cubicBezTo>
                      <a:pt x="0" y="52"/>
                      <a:pt x="300" y="65"/>
                      <a:pt x="300" y="0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36" y="66"/>
                      <a:pt x="336" y="66"/>
                      <a:pt x="336" y="66"/>
                    </a:cubicBezTo>
                    <a:cubicBezTo>
                      <a:pt x="0" y="66"/>
                      <a:pt x="0" y="66"/>
                      <a:pt x="0" y="66"/>
                    </a:cubicBez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iSḷïḋè">
                <a:extLst>
                  <a:ext uri="{FF2B5EF4-FFF2-40B4-BE49-F238E27FC236}">
                    <a16:creationId xmlns:a16="http://schemas.microsoft.com/office/drawing/2014/main" id="{85847A26-8E80-4F85-8ABC-AD06173ABBBC}"/>
                  </a:ext>
                </a:extLst>
              </p:cNvPr>
              <p:cNvSpPr/>
              <p:nvPr/>
            </p:nvSpPr>
            <p:spPr bwMode="auto">
              <a:xfrm>
                <a:off x="6542436" y="4897794"/>
                <a:ext cx="854220" cy="170071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ïsļíḑe">
                <a:extLst>
                  <a:ext uri="{FF2B5EF4-FFF2-40B4-BE49-F238E27FC236}">
                    <a16:creationId xmlns:a16="http://schemas.microsoft.com/office/drawing/2014/main" id="{664809D6-0B24-4B22-89D7-B39D429C4535}"/>
                  </a:ext>
                </a:extLst>
              </p:cNvPr>
              <p:cNvSpPr/>
              <p:nvPr/>
            </p:nvSpPr>
            <p:spPr bwMode="auto">
              <a:xfrm>
                <a:off x="6568204" y="4914543"/>
                <a:ext cx="27057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íṩlíďé">
                <a:extLst>
                  <a:ext uri="{FF2B5EF4-FFF2-40B4-BE49-F238E27FC236}">
                    <a16:creationId xmlns:a16="http://schemas.microsoft.com/office/drawing/2014/main" id="{6E890697-1DF4-4AE8-AE91-2DC1755FA22F}"/>
                  </a:ext>
                </a:extLst>
              </p:cNvPr>
              <p:cNvSpPr/>
              <p:nvPr/>
            </p:nvSpPr>
            <p:spPr bwMode="auto">
              <a:xfrm>
                <a:off x="6677719" y="4914543"/>
                <a:ext cx="27057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îṩḻïḓè">
                <a:extLst>
                  <a:ext uri="{FF2B5EF4-FFF2-40B4-BE49-F238E27FC236}">
                    <a16:creationId xmlns:a16="http://schemas.microsoft.com/office/drawing/2014/main" id="{F006E276-BC5B-46A2-8B30-4FCD42752C46}"/>
                  </a:ext>
                </a:extLst>
              </p:cNvPr>
              <p:cNvSpPr/>
              <p:nvPr/>
            </p:nvSpPr>
            <p:spPr bwMode="auto">
              <a:xfrm>
                <a:off x="6789812" y="4914543"/>
                <a:ext cx="27057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î$ḷîďè">
                <a:extLst>
                  <a:ext uri="{FF2B5EF4-FFF2-40B4-BE49-F238E27FC236}">
                    <a16:creationId xmlns:a16="http://schemas.microsoft.com/office/drawing/2014/main" id="{2BF8A492-7C26-4F1E-B400-AECB345AD7C5}"/>
                  </a:ext>
                </a:extLst>
              </p:cNvPr>
              <p:cNvSpPr/>
              <p:nvPr/>
            </p:nvSpPr>
            <p:spPr bwMode="auto">
              <a:xfrm>
                <a:off x="6901903" y="4914543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6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6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ï$1íḋê">
                <a:extLst>
                  <a:ext uri="{FF2B5EF4-FFF2-40B4-BE49-F238E27FC236}">
                    <a16:creationId xmlns:a16="http://schemas.microsoft.com/office/drawing/2014/main" id="{03D20520-5874-4E7E-8E84-89F24BE6423E}"/>
                  </a:ext>
                </a:extLst>
              </p:cNvPr>
              <p:cNvSpPr/>
              <p:nvPr/>
            </p:nvSpPr>
            <p:spPr bwMode="auto">
              <a:xfrm>
                <a:off x="7011419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ï$ļïde">
                <a:extLst>
                  <a:ext uri="{FF2B5EF4-FFF2-40B4-BE49-F238E27FC236}">
                    <a16:creationId xmlns:a16="http://schemas.microsoft.com/office/drawing/2014/main" id="{D0282A38-C70F-47CF-969C-AC3C4A5FA466}"/>
                  </a:ext>
                </a:extLst>
              </p:cNvPr>
              <p:cNvSpPr/>
              <p:nvPr/>
            </p:nvSpPr>
            <p:spPr bwMode="auto">
              <a:xfrm>
                <a:off x="7123511" y="4914543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6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6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íṣḷiḋé">
                <a:extLst>
                  <a:ext uri="{FF2B5EF4-FFF2-40B4-BE49-F238E27FC236}">
                    <a16:creationId xmlns:a16="http://schemas.microsoft.com/office/drawing/2014/main" id="{ADA9161F-2CEA-4541-8D0A-AD4FDF652F10}"/>
                  </a:ext>
                </a:extLst>
              </p:cNvPr>
              <p:cNvSpPr/>
              <p:nvPr/>
            </p:nvSpPr>
            <p:spPr bwMode="auto">
              <a:xfrm>
                <a:off x="7233026" y="4914543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6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6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išḻiḓê">
                <a:extLst>
                  <a:ext uri="{FF2B5EF4-FFF2-40B4-BE49-F238E27FC236}">
                    <a16:creationId xmlns:a16="http://schemas.microsoft.com/office/drawing/2014/main" id="{11C2DA39-075D-4FF8-9200-89044B2FCD91}"/>
                  </a:ext>
                </a:extLst>
              </p:cNvPr>
              <p:cNvSpPr/>
              <p:nvPr/>
            </p:nvSpPr>
            <p:spPr bwMode="auto">
              <a:xfrm>
                <a:off x="7345118" y="4914543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6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6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íṡľíḍe">
                <a:extLst>
                  <a:ext uri="{FF2B5EF4-FFF2-40B4-BE49-F238E27FC236}">
                    <a16:creationId xmlns:a16="http://schemas.microsoft.com/office/drawing/2014/main" id="{658929AE-9088-43F2-A68C-E7EBEE486179}"/>
                  </a:ext>
                </a:extLst>
              </p:cNvPr>
              <p:cNvSpPr/>
              <p:nvPr/>
            </p:nvSpPr>
            <p:spPr bwMode="auto">
              <a:xfrm>
                <a:off x="6542436" y="4897794"/>
                <a:ext cx="854220" cy="170071"/>
              </a:xfrm>
              <a:custGeom>
                <a:avLst/>
                <a:gdLst>
                  <a:gd name="T0" fmla="*/ 0 w 335"/>
                  <a:gd name="T1" fmla="*/ 53 h 67"/>
                  <a:gd name="T2" fmla="*/ 299 w 335"/>
                  <a:gd name="T3" fmla="*/ 0 h 67"/>
                  <a:gd name="T4" fmla="*/ 335 w 335"/>
                  <a:gd name="T5" fmla="*/ 0 h 67"/>
                  <a:gd name="T6" fmla="*/ 335 w 335"/>
                  <a:gd name="T7" fmla="*/ 67 h 67"/>
                  <a:gd name="T8" fmla="*/ 0 w 335"/>
                  <a:gd name="T9" fmla="*/ 67 h 67"/>
                  <a:gd name="T10" fmla="*/ 0 w 335"/>
                  <a:gd name="T1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7">
                    <a:moveTo>
                      <a:pt x="0" y="53"/>
                    </a:moveTo>
                    <a:cubicBezTo>
                      <a:pt x="0" y="53"/>
                      <a:pt x="299" y="66"/>
                      <a:pt x="299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67"/>
                      <a:pt x="335" y="67"/>
                      <a:pt x="335" y="67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ïś1iḑè">
                <a:extLst>
                  <a:ext uri="{FF2B5EF4-FFF2-40B4-BE49-F238E27FC236}">
                    <a16:creationId xmlns:a16="http://schemas.microsoft.com/office/drawing/2014/main" id="{178A8A74-63B2-43A7-B070-11B2ECD5C86D}"/>
                  </a:ext>
                </a:extLst>
              </p:cNvPr>
              <p:cNvSpPr/>
              <p:nvPr/>
            </p:nvSpPr>
            <p:spPr bwMode="auto">
              <a:xfrm>
                <a:off x="6501207" y="4729011"/>
                <a:ext cx="854220" cy="168783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ïşlíḑé">
                <a:extLst>
                  <a:ext uri="{FF2B5EF4-FFF2-40B4-BE49-F238E27FC236}">
                    <a16:creationId xmlns:a16="http://schemas.microsoft.com/office/drawing/2014/main" id="{1EED0BAB-0063-418F-8D51-089B9BE0889F}"/>
                  </a:ext>
                </a:extLst>
              </p:cNvPr>
              <p:cNvSpPr/>
              <p:nvPr/>
            </p:nvSpPr>
            <p:spPr bwMode="auto">
              <a:xfrm>
                <a:off x="6526975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iŝlîḑe">
                <a:extLst>
                  <a:ext uri="{FF2B5EF4-FFF2-40B4-BE49-F238E27FC236}">
                    <a16:creationId xmlns:a16="http://schemas.microsoft.com/office/drawing/2014/main" id="{30F4C28A-CF28-40E7-9170-7F2FA44B5EFA}"/>
                  </a:ext>
                </a:extLst>
              </p:cNvPr>
              <p:cNvSpPr/>
              <p:nvPr/>
            </p:nvSpPr>
            <p:spPr bwMode="auto">
              <a:xfrm>
                <a:off x="6636490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îṩ1iḑe">
                <a:extLst>
                  <a:ext uri="{FF2B5EF4-FFF2-40B4-BE49-F238E27FC236}">
                    <a16:creationId xmlns:a16="http://schemas.microsoft.com/office/drawing/2014/main" id="{EFF60F4A-09C9-41C1-B7D4-DBA015352D15}"/>
                  </a:ext>
                </a:extLst>
              </p:cNvPr>
              <p:cNvSpPr/>
              <p:nvPr/>
            </p:nvSpPr>
            <p:spPr bwMode="auto">
              <a:xfrm>
                <a:off x="6748582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íṣľídê">
                <a:extLst>
                  <a:ext uri="{FF2B5EF4-FFF2-40B4-BE49-F238E27FC236}">
                    <a16:creationId xmlns:a16="http://schemas.microsoft.com/office/drawing/2014/main" id="{3FD80FB3-A270-4D29-8903-A4140686E0EA}"/>
                  </a:ext>
                </a:extLst>
              </p:cNvPr>
              <p:cNvSpPr/>
              <p:nvPr/>
            </p:nvSpPr>
            <p:spPr bwMode="auto">
              <a:xfrm>
                <a:off x="6858097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íṥḻídê">
                <a:extLst>
                  <a:ext uri="{FF2B5EF4-FFF2-40B4-BE49-F238E27FC236}">
                    <a16:creationId xmlns:a16="http://schemas.microsoft.com/office/drawing/2014/main" id="{3BCF59DF-F066-4CAE-9CD5-B772F0517A5F}"/>
                  </a:ext>
                </a:extLst>
              </p:cNvPr>
              <p:cNvSpPr/>
              <p:nvPr/>
            </p:nvSpPr>
            <p:spPr bwMode="auto">
              <a:xfrm>
                <a:off x="6970190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is1íḋe">
                <a:extLst>
                  <a:ext uri="{FF2B5EF4-FFF2-40B4-BE49-F238E27FC236}">
                    <a16:creationId xmlns:a16="http://schemas.microsoft.com/office/drawing/2014/main" id="{C74CE915-9982-4CF6-BCE6-5A7FA7F23709}"/>
                  </a:ext>
                </a:extLst>
              </p:cNvPr>
              <p:cNvSpPr/>
              <p:nvPr/>
            </p:nvSpPr>
            <p:spPr bwMode="auto">
              <a:xfrm>
                <a:off x="7079705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íŝľiḋe">
                <a:extLst>
                  <a:ext uri="{FF2B5EF4-FFF2-40B4-BE49-F238E27FC236}">
                    <a16:creationId xmlns:a16="http://schemas.microsoft.com/office/drawing/2014/main" id="{0C14E6C8-97B6-495E-92A6-0367DF87BF7E}"/>
                  </a:ext>
                </a:extLst>
              </p:cNvPr>
              <p:cNvSpPr/>
              <p:nvPr/>
            </p:nvSpPr>
            <p:spPr bwMode="auto">
              <a:xfrm>
                <a:off x="7191797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îŝḻíďê">
                <a:extLst>
                  <a:ext uri="{FF2B5EF4-FFF2-40B4-BE49-F238E27FC236}">
                    <a16:creationId xmlns:a16="http://schemas.microsoft.com/office/drawing/2014/main" id="{E5784412-F45B-4569-BA78-E51E1744FE16}"/>
                  </a:ext>
                </a:extLst>
              </p:cNvPr>
              <p:cNvSpPr/>
              <p:nvPr/>
            </p:nvSpPr>
            <p:spPr bwMode="auto">
              <a:xfrm>
                <a:off x="7301312" y="4747049"/>
                <a:ext cx="28345" cy="132707"/>
              </a:xfrm>
              <a:custGeom>
                <a:avLst/>
                <a:gdLst>
                  <a:gd name="T0" fmla="*/ 11 w 11"/>
                  <a:gd name="T1" fmla="*/ 46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6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6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iŝḷiḓê">
                <a:extLst>
                  <a:ext uri="{FF2B5EF4-FFF2-40B4-BE49-F238E27FC236}">
                    <a16:creationId xmlns:a16="http://schemas.microsoft.com/office/drawing/2014/main" id="{C2B7DC35-8D8F-418D-98E0-505B3D029843}"/>
                  </a:ext>
                </a:extLst>
              </p:cNvPr>
              <p:cNvSpPr/>
              <p:nvPr/>
            </p:nvSpPr>
            <p:spPr bwMode="auto">
              <a:xfrm>
                <a:off x="6501207" y="4729011"/>
                <a:ext cx="854220" cy="168783"/>
              </a:xfrm>
              <a:custGeom>
                <a:avLst/>
                <a:gdLst>
                  <a:gd name="T0" fmla="*/ 0 w 335"/>
                  <a:gd name="T1" fmla="*/ 52 h 66"/>
                  <a:gd name="T2" fmla="*/ 299 w 335"/>
                  <a:gd name="T3" fmla="*/ 0 h 66"/>
                  <a:gd name="T4" fmla="*/ 335 w 335"/>
                  <a:gd name="T5" fmla="*/ 0 h 66"/>
                  <a:gd name="T6" fmla="*/ 335 w 335"/>
                  <a:gd name="T7" fmla="*/ 66 h 66"/>
                  <a:gd name="T8" fmla="*/ 0 w 335"/>
                  <a:gd name="T9" fmla="*/ 66 h 66"/>
                  <a:gd name="T10" fmla="*/ 0 w 335"/>
                  <a:gd name="T11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6">
                    <a:moveTo>
                      <a:pt x="0" y="52"/>
                    </a:moveTo>
                    <a:cubicBezTo>
                      <a:pt x="0" y="52"/>
                      <a:pt x="299" y="65"/>
                      <a:pt x="299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66"/>
                      <a:pt x="335" y="66"/>
                      <a:pt x="335" y="66"/>
                    </a:cubicBezTo>
                    <a:cubicBezTo>
                      <a:pt x="0" y="66"/>
                      <a:pt x="0" y="66"/>
                      <a:pt x="0" y="66"/>
                    </a:cubicBez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iṥḻíďê">
                <a:extLst>
                  <a:ext uri="{FF2B5EF4-FFF2-40B4-BE49-F238E27FC236}">
                    <a16:creationId xmlns:a16="http://schemas.microsoft.com/office/drawing/2014/main" id="{A33C89D2-1058-463D-9EE3-E754581F92D5}"/>
                  </a:ext>
                </a:extLst>
              </p:cNvPr>
              <p:cNvSpPr/>
              <p:nvPr/>
            </p:nvSpPr>
            <p:spPr bwMode="auto">
              <a:xfrm>
                <a:off x="6386537" y="4557652"/>
                <a:ext cx="854220" cy="171360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ïṣļíḓè">
                <a:extLst>
                  <a:ext uri="{FF2B5EF4-FFF2-40B4-BE49-F238E27FC236}">
                    <a16:creationId xmlns:a16="http://schemas.microsoft.com/office/drawing/2014/main" id="{4EDC197E-0EFA-44D3-88CB-4315AFD4DA41}"/>
                  </a:ext>
                </a:extLst>
              </p:cNvPr>
              <p:cNvSpPr/>
              <p:nvPr/>
            </p:nvSpPr>
            <p:spPr bwMode="auto">
              <a:xfrm>
                <a:off x="6412306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5 w 11"/>
                  <a:gd name="T3" fmla="*/ 53 h 53"/>
                  <a:gd name="T4" fmla="*/ 5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5 w 11"/>
                  <a:gd name="T11" fmla="*/ 0 h 53"/>
                  <a:gd name="T12" fmla="*/ 5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8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ï$lïḓê">
                <a:extLst>
                  <a:ext uri="{FF2B5EF4-FFF2-40B4-BE49-F238E27FC236}">
                    <a16:creationId xmlns:a16="http://schemas.microsoft.com/office/drawing/2014/main" id="{14644647-2A26-40BF-A64D-ECCE2D1D6901}"/>
                  </a:ext>
                </a:extLst>
              </p:cNvPr>
              <p:cNvSpPr/>
              <p:nvPr/>
            </p:nvSpPr>
            <p:spPr bwMode="auto">
              <a:xfrm>
                <a:off x="6521821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6 w 11"/>
                  <a:gd name="T3" fmla="*/ 53 h 53"/>
                  <a:gd name="T4" fmla="*/ 6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6 w 11"/>
                  <a:gd name="T11" fmla="*/ 0 h 53"/>
                  <a:gd name="T12" fmla="*/ 6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9" y="53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3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îśľíḓè">
                <a:extLst>
                  <a:ext uri="{FF2B5EF4-FFF2-40B4-BE49-F238E27FC236}">
                    <a16:creationId xmlns:a16="http://schemas.microsoft.com/office/drawing/2014/main" id="{4E76E505-BBA5-4D91-B93B-AB4504986F33}"/>
                  </a:ext>
                </a:extLst>
              </p:cNvPr>
              <p:cNvSpPr/>
              <p:nvPr/>
            </p:nvSpPr>
            <p:spPr bwMode="auto">
              <a:xfrm>
                <a:off x="6633913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5 w 11"/>
                  <a:gd name="T3" fmla="*/ 53 h 53"/>
                  <a:gd name="T4" fmla="*/ 5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5 w 11"/>
                  <a:gd name="T11" fmla="*/ 0 h 53"/>
                  <a:gd name="T12" fmla="*/ 5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8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isḷïḋè">
                <a:extLst>
                  <a:ext uri="{FF2B5EF4-FFF2-40B4-BE49-F238E27FC236}">
                    <a16:creationId xmlns:a16="http://schemas.microsoft.com/office/drawing/2014/main" id="{F47B09B5-C2E1-41B8-9D54-A137B5F0899F}"/>
                  </a:ext>
                </a:extLst>
              </p:cNvPr>
              <p:cNvSpPr/>
              <p:nvPr/>
            </p:nvSpPr>
            <p:spPr bwMode="auto">
              <a:xfrm>
                <a:off x="6743429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6 w 11"/>
                  <a:gd name="T3" fmla="*/ 53 h 53"/>
                  <a:gd name="T4" fmla="*/ 6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6 w 11"/>
                  <a:gd name="T11" fmla="*/ 0 h 53"/>
                  <a:gd name="T12" fmla="*/ 6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9" y="53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3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işľiḋé">
                <a:extLst>
                  <a:ext uri="{FF2B5EF4-FFF2-40B4-BE49-F238E27FC236}">
                    <a16:creationId xmlns:a16="http://schemas.microsoft.com/office/drawing/2014/main" id="{4FF885E0-A203-43F0-B2C2-8B838E930814}"/>
                  </a:ext>
                </a:extLst>
              </p:cNvPr>
              <p:cNvSpPr/>
              <p:nvPr/>
            </p:nvSpPr>
            <p:spPr bwMode="auto">
              <a:xfrm>
                <a:off x="6855520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5 w 11"/>
                  <a:gd name="T3" fmla="*/ 53 h 53"/>
                  <a:gd name="T4" fmla="*/ 5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5 w 11"/>
                  <a:gd name="T11" fmla="*/ 0 h 53"/>
                  <a:gd name="T12" fmla="*/ 5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8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iSḷíḋé">
                <a:extLst>
                  <a:ext uri="{FF2B5EF4-FFF2-40B4-BE49-F238E27FC236}">
                    <a16:creationId xmlns:a16="http://schemas.microsoft.com/office/drawing/2014/main" id="{24AE4FCA-B49B-4EF6-8DD6-745C3C19222D}"/>
                  </a:ext>
                </a:extLst>
              </p:cNvPr>
              <p:cNvSpPr/>
              <p:nvPr/>
            </p:nvSpPr>
            <p:spPr bwMode="auto">
              <a:xfrm>
                <a:off x="6965036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6 w 11"/>
                  <a:gd name="T3" fmla="*/ 53 h 53"/>
                  <a:gd name="T4" fmla="*/ 6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6 w 11"/>
                  <a:gd name="T11" fmla="*/ 0 h 53"/>
                  <a:gd name="T12" fmla="*/ 6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9" y="53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3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ísḻíḍé">
                <a:extLst>
                  <a:ext uri="{FF2B5EF4-FFF2-40B4-BE49-F238E27FC236}">
                    <a16:creationId xmlns:a16="http://schemas.microsoft.com/office/drawing/2014/main" id="{2BC8B6A1-9B63-4CC2-ADCD-5C33B95B32F4}"/>
                  </a:ext>
                </a:extLst>
              </p:cNvPr>
              <p:cNvSpPr/>
              <p:nvPr/>
            </p:nvSpPr>
            <p:spPr bwMode="auto">
              <a:xfrm>
                <a:off x="7077128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5 w 11"/>
                  <a:gd name="T3" fmla="*/ 53 h 53"/>
                  <a:gd name="T4" fmla="*/ 5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5 w 11"/>
                  <a:gd name="T11" fmla="*/ 0 h 53"/>
                  <a:gd name="T12" fmla="*/ 5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8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îśḻïḍè">
                <a:extLst>
                  <a:ext uri="{FF2B5EF4-FFF2-40B4-BE49-F238E27FC236}">
                    <a16:creationId xmlns:a16="http://schemas.microsoft.com/office/drawing/2014/main" id="{8BCBA3CD-C0CD-452E-A6E4-0B4C505853E3}"/>
                  </a:ext>
                </a:extLst>
              </p:cNvPr>
              <p:cNvSpPr/>
              <p:nvPr/>
            </p:nvSpPr>
            <p:spPr bwMode="auto">
              <a:xfrm>
                <a:off x="7186643" y="4575690"/>
                <a:ext cx="28345" cy="135284"/>
              </a:xfrm>
              <a:custGeom>
                <a:avLst/>
                <a:gdLst>
                  <a:gd name="T0" fmla="*/ 11 w 11"/>
                  <a:gd name="T1" fmla="*/ 47 h 53"/>
                  <a:gd name="T2" fmla="*/ 6 w 11"/>
                  <a:gd name="T3" fmla="*/ 53 h 53"/>
                  <a:gd name="T4" fmla="*/ 6 w 11"/>
                  <a:gd name="T5" fmla="*/ 53 h 53"/>
                  <a:gd name="T6" fmla="*/ 0 w 11"/>
                  <a:gd name="T7" fmla="*/ 47 h 53"/>
                  <a:gd name="T8" fmla="*/ 0 w 11"/>
                  <a:gd name="T9" fmla="*/ 6 h 53"/>
                  <a:gd name="T10" fmla="*/ 6 w 11"/>
                  <a:gd name="T11" fmla="*/ 0 h 53"/>
                  <a:gd name="T12" fmla="*/ 6 w 11"/>
                  <a:gd name="T13" fmla="*/ 0 h 53"/>
                  <a:gd name="T14" fmla="*/ 11 w 11"/>
                  <a:gd name="T15" fmla="*/ 6 h 53"/>
                  <a:gd name="T16" fmla="*/ 11 w 11"/>
                  <a:gd name="T17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3">
                    <a:moveTo>
                      <a:pt x="11" y="47"/>
                    </a:moveTo>
                    <a:cubicBezTo>
                      <a:pt x="11" y="50"/>
                      <a:pt x="9" y="53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3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íṣḻîḋê">
                <a:extLst>
                  <a:ext uri="{FF2B5EF4-FFF2-40B4-BE49-F238E27FC236}">
                    <a16:creationId xmlns:a16="http://schemas.microsoft.com/office/drawing/2014/main" id="{C2CF85B2-2C8F-47DE-85F9-25782EE2492B}"/>
                  </a:ext>
                </a:extLst>
              </p:cNvPr>
              <p:cNvSpPr/>
              <p:nvPr/>
            </p:nvSpPr>
            <p:spPr bwMode="auto">
              <a:xfrm>
                <a:off x="6386537" y="4557652"/>
                <a:ext cx="854220" cy="171360"/>
              </a:xfrm>
              <a:custGeom>
                <a:avLst/>
                <a:gdLst>
                  <a:gd name="T0" fmla="*/ 0 w 335"/>
                  <a:gd name="T1" fmla="*/ 53 h 67"/>
                  <a:gd name="T2" fmla="*/ 299 w 335"/>
                  <a:gd name="T3" fmla="*/ 0 h 67"/>
                  <a:gd name="T4" fmla="*/ 335 w 335"/>
                  <a:gd name="T5" fmla="*/ 0 h 67"/>
                  <a:gd name="T6" fmla="*/ 335 w 335"/>
                  <a:gd name="T7" fmla="*/ 67 h 67"/>
                  <a:gd name="T8" fmla="*/ 0 w 335"/>
                  <a:gd name="T9" fmla="*/ 67 h 67"/>
                  <a:gd name="T10" fmla="*/ 0 w 335"/>
                  <a:gd name="T1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7">
                    <a:moveTo>
                      <a:pt x="0" y="53"/>
                    </a:moveTo>
                    <a:cubicBezTo>
                      <a:pt x="0" y="53"/>
                      <a:pt x="299" y="66"/>
                      <a:pt x="299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67"/>
                      <a:pt x="335" y="67"/>
                      <a:pt x="335" y="67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íšlíḍê">
                <a:extLst>
                  <a:ext uri="{FF2B5EF4-FFF2-40B4-BE49-F238E27FC236}">
                    <a16:creationId xmlns:a16="http://schemas.microsoft.com/office/drawing/2014/main" id="{0374C932-BE81-4CF7-8F4C-DF921B4B3CCE}"/>
                  </a:ext>
                </a:extLst>
              </p:cNvPr>
              <p:cNvSpPr/>
              <p:nvPr/>
            </p:nvSpPr>
            <p:spPr bwMode="auto">
              <a:xfrm>
                <a:off x="6529552" y="4390158"/>
                <a:ext cx="854220" cy="167494"/>
              </a:xfrm>
              <a:prstGeom prst="rect">
                <a:avLst/>
              </a:pr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iṧḻîḑé">
                <a:extLst>
                  <a:ext uri="{FF2B5EF4-FFF2-40B4-BE49-F238E27FC236}">
                    <a16:creationId xmlns:a16="http://schemas.microsoft.com/office/drawing/2014/main" id="{EA20CFAB-92A5-4117-A019-F6D9971F0B4D}"/>
                  </a:ext>
                </a:extLst>
              </p:cNvPr>
              <p:cNvSpPr/>
              <p:nvPr/>
            </p:nvSpPr>
            <p:spPr bwMode="auto">
              <a:xfrm>
                <a:off x="6555320" y="4408196"/>
                <a:ext cx="24480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iśḻïďé">
                <a:extLst>
                  <a:ext uri="{FF2B5EF4-FFF2-40B4-BE49-F238E27FC236}">
                    <a16:creationId xmlns:a16="http://schemas.microsoft.com/office/drawing/2014/main" id="{CF958BDD-4BDB-4169-AC3D-7A16AF594285}"/>
                  </a:ext>
                </a:extLst>
              </p:cNvPr>
              <p:cNvSpPr/>
              <p:nvPr/>
            </p:nvSpPr>
            <p:spPr bwMode="auto">
              <a:xfrm>
                <a:off x="6664835" y="4408196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íṥḷiḋe">
                <a:extLst>
                  <a:ext uri="{FF2B5EF4-FFF2-40B4-BE49-F238E27FC236}">
                    <a16:creationId xmlns:a16="http://schemas.microsoft.com/office/drawing/2014/main" id="{273F3672-0363-4EEA-BCA0-F8BBA5A9CFA3}"/>
                  </a:ext>
                </a:extLst>
              </p:cNvPr>
              <p:cNvSpPr/>
              <p:nvPr/>
            </p:nvSpPr>
            <p:spPr bwMode="auto">
              <a:xfrm>
                <a:off x="6776928" y="4408196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í$ļïḓé">
                <a:extLst>
                  <a:ext uri="{FF2B5EF4-FFF2-40B4-BE49-F238E27FC236}">
                    <a16:creationId xmlns:a16="http://schemas.microsoft.com/office/drawing/2014/main" id="{3E001D7A-745C-495C-837A-ADE5D1C22A17}"/>
                  </a:ext>
                </a:extLst>
              </p:cNvPr>
              <p:cNvSpPr/>
              <p:nvPr/>
            </p:nvSpPr>
            <p:spPr bwMode="auto">
              <a:xfrm>
                <a:off x="6886442" y="4408196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5 w 11"/>
                  <a:gd name="T3" fmla="*/ 52 h 52"/>
                  <a:gd name="T4" fmla="*/ 5 w 11"/>
                  <a:gd name="T5" fmla="*/ 52 h 52"/>
                  <a:gd name="T6" fmla="*/ 0 w 11"/>
                  <a:gd name="T7" fmla="*/ 47 h 52"/>
                  <a:gd name="T8" fmla="*/ 0 w 11"/>
                  <a:gd name="T9" fmla="*/ 5 h 52"/>
                  <a:gd name="T10" fmla="*/ 5 w 11"/>
                  <a:gd name="T11" fmla="*/ 0 h 52"/>
                  <a:gd name="T12" fmla="*/ 5 w 11"/>
                  <a:gd name="T13" fmla="*/ 0 h 52"/>
                  <a:gd name="T14" fmla="*/ 11 w 11"/>
                  <a:gd name="T15" fmla="*/ 5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îṣḷïdè">
                <a:extLst>
                  <a:ext uri="{FF2B5EF4-FFF2-40B4-BE49-F238E27FC236}">
                    <a16:creationId xmlns:a16="http://schemas.microsoft.com/office/drawing/2014/main" id="{5B6652E1-A8DC-49CA-BF50-65B6E07A284D}"/>
                  </a:ext>
                </a:extLst>
              </p:cNvPr>
              <p:cNvSpPr/>
              <p:nvPr/>
            </p:nvSpPr>
            <p:spPr bwMode="auto">
              <a:xfrm>
                <a:off x="6998535" y="4408196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ísļiḍé">
                <a:extLst>
                  <a:ext uri="{FF2B5EF4-FFF2-40B4-BE49-F238E27FC236}">
                    <a16:creationId xmlns:a16="http://schemas.microsoft.com/office/drawing/2014/main" id="{DF5314F2-416D-4AD3-8284-77B94D15AE4F}"/>
                  </a:ext>
                </a:extLst>
              </p:cNvPr>
              <p:cNvSpPr/>
              <p:nvPr/>
            </p:nvSpPr>
            <p:spPr bwMode="auto">
              <a:xfrm>
                <a:off x="7108050" y="4408196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ïSļíḓe">
                <a:extLst>
                  <a:ext uri="{FF2B5EF4-FFF2-40B4-BE49-F238E27FC236}">
                    <a16:creationId xmlns:a16="http://schemas.microsoft.com/office/drawing/2014/main" id="{481FB181-B0A7-4BEF-A41E-8FC9E6A181A0}"/>
                  </a:ext>
                </a:extLst>
              </p:cNvPr>
              <p:cNvSpPr/>
              <p:nvPr/>
            </p:nvSpPr>
            <p:spPr bwMode="auto">
              <a:xfrm>
                <a:off x="7220142" y="4408196"/>
                <a:ext cx="25768" cy="132707"/>
              </a:xfrm>
              <a:custGeom>
                <a:avLst/>
                <a:gdLst>
                  <a:gd name="T0" fmla="*/ 10 w 10"/>
                  <a:gd name="T1" fmla="*/ 47 h 52"/>
                  <a:gd name="T2" fmla="*/ 5 w 10"/>
                  <a:gd name="T3" fmla="*/ 52 h 52"/>
                  <a:gd name="T4" fmla="*/ 5 w 10"/>
                  <a:gd name="T5" fmla="*/ 52 h 52"/>
                  <a:gd name="T6" fmla="*/ 0 w 10"/>
                  <a:gd name="T7" fmla="*/ 47 h 52"/>
                  <a:gd name="T8" fmla="*/ 0 w 10"/>
                  <a:gd name="T9" fmla="*/ 5 h 52"/>
                  <a:gd name="T10" fmla="*/ 5 w 10"/>
                  <a:gd name="T11" fmla="*/ 0 h 52"/>
                  <a:gd name="T12" fmla="*/ 5 w 10"/>
                  <a:gd name="T13" fmla="*/ 0 h 52"/>
                  <a:gd name="T14" fmla="*/ 10 w 10"/>
                  <a:gd name="T15" fmla="*/ 5 h 52"/>
                  <a:gd name="T16" fmla="*/ 10 w 10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2">
                    <a:moveTo>
                      <a:pt x="10" y="47"/>
                    </a:moveTo>
                    <a:cubicBezTo>
                      <a:pt x="10" y="50"/>
                      <a:pt x="8" y="52"/>
                      <a:pt x="5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íṣḷiḋê">
                <a:extLst>
                  <a:ext uri="{FF2B5EF4-FFF2-40B4-BE49-F238E27FC236}">
                    <a16:creationId xmlns:a16="http://schemas.microsoft.com/office/drawing/2014/main" id="{5A28B439-E752-43B5-8F7A-CEF5EBCD123F}"/>
                  </a:ext>
                </a:extLst>
              </p:cNvPr>
              <p:cNvSpPr/>
              <p:nvPr/>
            </p:nvSpPr>
            <p:spPr bwMode="auto">
              <a:xfrm>
                <a:off x="7329657" y="4408196"/>
                <a:ext cx="28345" cy="132707"/>
              </a:xfrm>
              <a:custGeom>
                <a:avLst/>
                <a:gdLst>
                  <a:gd name="T0" fmla="*/ 11 w 11"/>
                  <a:gd name="T1" fmla="*/ 47 h 52"/>
                  <a:gd name="T2" fmla="*/ 6 w 11"/>
                  <a:gd name="T3" fmla="*/ 52 h 52"/>
                  <a:gd name="T4" fmla="*/ 6 w 11"/>
                  <a:gd name="T5" fmla="*/ 52 h 52"/>
                  <a:gd name="T6" fmla="*/ 0 w 11"/>
                  <a:gd name="T7" fmla="*/ 47 h 52"/>
                  <a:gd name="T8" fmla="*/ 0 w 11"/>
                  <a:gd name="T9" fmla="*/ 5 h 52"/>
                  <a:gd name="T10" fmla="*/ 6 w 11"/>
                  <a:gd name="T11" fmla="*/ 0 h 52"/>
                  <a:gd name="T12" fmla="*/ 6 w 11"/>
                  <a:gd name="T13" fmla="*/ 0 h 52"/>
                  <a:gd name="T14" fmla="*/ 11 w 11"/>
                  <a:gd name="T15" fmla="*/ 5 h 52"/>
                  <a:gd name="T16" fmla="*/ 11 w 11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2">
                    <a:moveTo>
                      <a:pt x="11" y="47"/>
                    </a:moveTo>
                    <a:cubicBezTo>
                      <a:pt x="11" y="50"/>
                      <a:pt x="9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i$ḷiďe">
                <a:extLst>
                  <a:ext uri="{FF2B5EF4-FFF2-40B4-BE49-F238E27FC236}">
                    <a16:creationId xmlns:a16="http://schemas.microsoft.com/office/drawing/2014/main" id="{495B26FB-7FCB-4E9E-ABC0-D46B7B3056BB}"/>
                  </a:ext>
                </a:extLst>
              </p:cNvPr>
              <p:cNvSpPr/>
              <p:nvPr/>
            </p:nvSpPr>
            <p:spPr bwMode="auto">
              <a:xfrm>
                <a:off x="6529552" y="4390158"/>
                <a:ext cx="854220" cy="167494"/>
              </a:xfrm>
              <a:custGeom>
                <a:avLst/>
                <a:gdLst>
                  <a:gd name="T0" fmla="*/ 0 w 335"/>
                  <a:gd name="T1" fmla="*/ 53 h 66"/>
                  <a:gd name="T2" fmla="*/ 299 w 335"/>
                  <a:gd name="T3" fmla="*/ 0 h 66"/>
                  <a:gd name="T4" fmla="*/ 335 w 335"/>
                  <a:gd name="T5" fmla="*/ 0 h 66"/>
                  <a:gd name="T6" fmla="*/ 335 w 335"/>
                  <a:gd name="T7" fmla="*/ 66 h 66"/>
                  <a:gd name="T8" fmla="*/ 0 w 335"/>
                  <a:gd name="T9" fmla="*/ 66 h 66"/>
                  <a:gd name="T10" fmla="*/ 0 w 335"/>
                  <a:gd name="T11" fmla="*/ 5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6">
                    <a:moveTo>
                      <a:pt x="0" y="53"/>
                    </a:moveTo>
                    <a:cubicBezTo>
                      <a:pt x="0" y="53"/>
                      <a:pt x="299" y="65"/>
                      <a:pt x="299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66"/>
                      <a:pt x="335" y="66"/>
                      <a:pt x="335" y="66"/>
                    </a:cubicBezTo>
                    <a:cubicBezTo>
                      <a:pt x="0" y="66"/>
                      <a:pt x="0" y="66"/>
                      <a:pt x="0" y="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A0A0A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iS1iďe">
                <a:extLst>
                  <a:ext uri="{FF2B5EF4-FFF2-40B4-BE49-F238E27FC236}">
                    <a16:creationId xmlns:a16="http://schemas.microsoft.com/office/drawing/2014/main" id="{CF2BB189-BA7C-4BCA-89EA-C4C5DA17857A}"/>
                  </a:ext>
                </a:extLst>
              </p:cNvPr>
              <p:cNvSpPr/>
              <p:nvPr/>
            </p:nvSpPr>
            <p:spPr bwMode="auto">
              <a:xfrm>
                <a:off x="6623606" y="3676377"/>
                <a:ext cx="637766" cy="642919"/>
              </a:xfrm>
              <a:prstGeom prst="ellipse">
                <a:avLst/>
              </a:prstGeom>
              <a:solidFill>
                <a:srgbClr val="F99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ïślîḑê">
                <a:extLst>
                  <a:ext uri="{FF2B5EF4-FFF2-40B4-BE49-F238E27FC236}">
                    <a16:creationId xmlns:a16="http://schemas.microsoft.com/office/drawing/2014/main" id="{CBEF04E2-723E-437B-8574-66060DD79158}"/>
                  </a:ext>
                </a:extLst>
              </p:cNvPr>
              <p:cNvSpPr/>
              <p:nvPr/>
            </p:nvSpPr>
            <p:spPr bwMode="auto">
              <a:xfrm>
                <a:off x="6810426" y="3798776"/>
                <a:ext cx="246088" cy="412293"/>
              </a:xfrm>
              <a:custGeom>
                <a:avLst/>
                <a:gdLst>
                  <a:gd name="T0" fmla="*/ 60 w 97"/>
                  <a:gd name="T1" fmla="*/ 137 h 162"/>
                  <a:gd name="T2" fmla="*/ 60 w 97"/>
                  <a:gd name="T3" fmla="*/ 162 h 162"/>
                  <a:gd name="T4" fmla="*/ 39 w 97"/>
                  <a:gd name="T5" fmla="*/ 162 h 162"/>
                  <a:gd name="T6" fmla="*/ 39 w 97"/>
                  <a:gd name="T7" fmla="*/ 137 h 162"/>
                  <a:gd name="T8" fmla="*/ 0 w 97"/>
                  <a:gd name="T9" fmla="*/ 120 h 162"/>
                  <a:gd name="T10" fmla="*/ 11 w 97"/>
                  <a:gd name="T11" fmla="*/ 98 h 162"/>
                  <a:gd name="T12" fmla="*/ 52 w 97"/>
                  <a:gd name="T13" fmla="*/ 114 h 162"/>
                  <a:gd name="T14" fmla="*/ 67 w 97"/>
                  <a:gd name="T15" fmla="*/ 105 h 162"/>
                  <a:gd name="T16" fmla="*/ 7 w 97"/>
                  <a:gd name="T17" fmla="*/ 57 h 162"/>
                  <a:gd name="T18" fmla="*/ 39 w 97"/>
                  <a:gd name="T19" fmla="*/ 24 h 162"/>
                  <a:gd name="T20" fmla="*/ 39 w 97"/>
                  <a:gd name="T21" fmla="*/ 0 h 162"/>
                  <a:gd name="T22" fmla="*/ 60 w 97"/>
                  <a:gd name="T23" fmla="*/ 0 h 162"/>
                  <a:gd name="T24" fmla="*/ 60 w 97"/>
                  <a:gd name="T25" fmla="*/ 23 h 162"/>
                  <a:gd name="T26" fmla="*/ 96 w 97"/>
                  <a:gd name="T27" fmla="*/ 35 h 162"/>
                  <a:gd name="T28" fmla="*/ 86 w 97"/>
                  <a:gd name="T29" fmla="*/ 58 h 162"/>
                  <a:gd name="T30" fmla="*/ 50 w 97"/>
                  <a:gd name="T31" fmla="*/ 46 h 162"/>
                  <a:gd name="T32" fmla="*/ 37 w 97"/>
                  <a:gd name="T33" fmla="*/ 54 h 162"/>
                  <a:gd name="T34" fmla="*/ 97 w 97"/>
                  <a:gd name="T35" fmla="*/ 103 h 162"/>
                  <a:gd name="T36" fmla="*/ 60 w 97"/>
                  <a:gd name="T37" fmla="*/ 13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62">
                    <a:moveTo>
                      <a:pt x="60" y="137"/>
                    </a:moveTo>
                    <a:cubicBezTo>
                      <a:pt x="60" y="162"/>
                      <a:pt x="60" y="162"/>
                      <a:pt x="60" y="162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24" y="134"/>
                      <a:pt x="11" y="128"/>
                      <a:pt x="0" y="120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23" y="108"/>
                      <a:pt x="40" y="114"/>
                      <a:pt x="52" y="114"/>
                    </a:cubicBezTo>
                    <a:cubicBezTo>
                      <a:pt x="61" y="114"/>
                      <a:pt x="67" y="111"/>
                      <a:pt x="67" y="105"/>
                    </a:cubicBezTo>
                    <a:cubicBezTo>
                      <a:pt x="67" y="85"/>
                      <a:pt x="7" y="97"/>
                      <a:pt x="7" y="57"/>
                    </a:cubicBezTo>
                    <a:cubicBezTo>
                      <a:pt x="7" y="39"/>
                      <a:pt x="19" y="27"/>
                      <a:pt x="39" y="24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73" y="24"/>
                      <a:pt x="87" y="29"/>
                      <a:pt x="96" y="35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74" y="51"/>
                      <a:pt x="59" y="46"/>
                      <a:pt x="50" y="46"/>
                    </a:cubicBezTo>
                    <a:cubicBezTo>
                      <a:pt x="42" y="46"/>
                      <a:pt x="37" y="48"/>
                      <a:pt x="37" y="54"/>
                    </a:cubicBezTo>
                    <a:cubicBezTo>
                      <a:pt x="37" y="73"/>
                      <a:pt x="97" y="62"/>
                      <a:pt x="97" y="103"/>
                    </a:cubicBezTo>
                    <a:cubicBezTo>
                      <a:pt x="97" y="123"/>
                      <a:pt x="81" y="135"/>
                      <a:pt x="60" y="137"/>
                    </a:cubicBezTo>
                    <a:close/>
                  </a:path>
                </a:pathLst>
              </a:custGeom>
              <a:solidFill>
                <a:srgbClr val="FFC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ïs1iḋe">
              <a:extLst>
                <a:ext uri="{FF2B5EF4-FFF2-40B4-BE49-F238E27FC236}">
                  <a16:creationId xmlns:a16="http://schemas.microsoft.com/office/drawing/2014/main" id="{6C8AA5D1-3EBD-4EBC-8FDD-978A554A84BB}"/>
                </a:ext>
              </a:extLst>
            </p:cNvPr>
            <p:cNvGrpSpPr/>
            <p:nvPr/>
          </p:nvGrpSpPr>
          <p:grpSpPr>
            <a:xfrm>
              <a:off x="7928822" y="2811147"/>
              <a:ext cx="626800" cy="2453282"/>
              <a:chOff x="8235362" y="2811147"/>
              <a:chExt cx="626800" cy="2453282"/>
            </a:xfrm>
          </p:grpSpPr>
          <p:cxnSp>
            <p:nvCxnSpPr>
              <p:cNvPr id="40" name="ísļîḑe">
                <a:extLst>
                  <a:ext uri="{FF2B5EF4-FFF2-40B4-BE49-F238E27FC236}">
                    <a16:creationId xmlns:a16="http://schemas.microsoft.com/office/drawing/2014/main" id="{D70DEE76-33F6-48E4-A25A-57AF5C2E1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5362" y="2811148"/>
                <a:ext cx="0" cy="2453281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ïṩlïďê">
                <a:extLst>
                  <a:ext uri="{FF2B5EF4-FFF2-40B4-BE49-F238E27FC236}">
                    <a16:creationId xmlns:a16="http://schemas.microsoft.com/office/drawing/2014/main" id="{52C3039E-B01A-4656-902B-C28505B4CEAD}"/>
                  </a:ext>
                </a:extLst>
              </p:cNvPr>
              <p:cNvCxnSpPr/>
              <p:nvPr/>
            </p:nvCxnSpPr>
            <p:spPr>
              <a:xfrm>
                <a:off x="8235362" y="2811147"/>
                <a:ext cx="626800" cy="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îslíďè">
                <a:extLst>
                  <a:ext uri="{FF2B5EF4-FFF2-40B4-BE49-F238E27FC236}">
                    <a16:creationId xmlns:a16="http://schemas.microsoft.com/office/drawing/2014/main" id="{3B0A00C3-BB5F-4ABE-81C5-0CA74DC3BE25}"/>
                  </a:ext>
                </a:extLst>
              </p:cNvPr>
              <p:cNvCxnSpPr/>
              <p:nvPr/>
            </p:nvCxnSpPr>
            <p:spPr>
              <a:xfrm flipH="1">
                <a:off x="8235362" y="5264429"/>
                <a:ext cx="626800" cy="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ṥ1îḍè">
              <a:extLst>
                <a:ext uri="{FF2B5EF4-FFF2-40B4-BE49-F238E27FC236}">
                  <a16:creationId xmlns:a16="http://schemas.microsoft.com/office/drawing/2014/main" id="{4D6BB02A-814C-4668-ABC3-DD69F7CC54FC}"/>
                </a:ext>
              </a:extLst>
            </p:cNvPr>
            <p:cNvGrpSpPr/>
            <p:nvPr/>
          </p:nvGrpSpPr>
          <p:grpSpPr>
            <a:xfrm>
              <a:off x="3600741" y="2811619"/>
              <a:ext cx="626800" cy="2456308"/>
              <a:chOff x="3272339" y="2811619"/>
              <a:chExt cx="626800" cy="2456308"/>
            </a:xfrm>
          </p:grpSpPr>
          <p:cxnSp>
            <p:nvCxnSpPr>
              <p:cNvPr id="37" name="ïšḻïḋe">
                <a:extLst>
                  <a:ext uri="{FF2B5EF4-FFF2-40B4-BE49-F238E27FC236}">
                    <a16:creationId xmlns:a16="http://schemas.microsoft.com/office/drawing/2014/main" id="{CBE778CA-E583-4B2D-89B5-7041636D2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9139" y="2811619"/>
                <a:ext cx="0" cy="245328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îşḻíḓê">
                <a:extLst>
                  <a:ext uri="{FF2B5EF4-FFF2-40B4-BE49-F238E27FC236}">
                    <a16:creationId xmlns:a16="http://schemas.microsoft.com/office/drawing/2014/main" id="{971DEB97-FD6C-4C6D-9BBE-0B5C00C80224}"/>
                  </a:ext>
                </a:extLst>
              </p:cNvPr>
              <p:cNvCxnSpPr/>
              <p:nvPr/>
            </p:nvCxnSpPr>
            <p:spPr>
              <a:xfrm flipH="1">
                <a:off x="3272339" y="2814647"/>
                <a:ext cx="626800" cy="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îŝļïḋè">
                <a:extLst>
                  <a:ext uri="{FF2B5EF4-FFF2-40B4-BE49-F238E27FC236}">
                    <a16:creationId xmlns:a16="http://schemas.microsoft.com/office/drawing/2014/main" id="{C50B48D2-B27F-4E96-BFB6-423D49390E13}"/>
                  </a:ext>
                </a:extLst>
              </p:cNvPr>
              <p:cNvCxnSpPr/>
              <p:nvPr/>
            </p:nvCxnSpPr>
            <p:spPr>
              <a:xfrm>
                <a:off x="3272339" y="5267927"/>
                <a:ext cx="626800" cy="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îşľíďé">
              <a:extLst>
                <a:ext uri="{FF2B5EF4-FFF2-40B4-BE49-F238E27FC236}">
                  <a16:creationId xmlns:a16="http://schemas.microsoft.com/office/drawing/2014/main" id="{FBFFA37B-1F62-4E2E-BCC0-83F6939D309B}"/>
                </a:ext>
              </a:extLst>
            </p:cNvPr>
            <p:cNvGrpSpPr/>
            <p:nvPr/>
          </p:nvGrpSpPr>
          <p:grpSpPr>
            <a:xfrm>
              <a:off x="8553613" y="2391578"/>
              <a:ext cx="2720512" cy="1367425"/>
              <a:chOff x="8733197" y="3578548"/>
              <a:chExt cx="2720512" cy="1367425"/>
            </a:xfrm>
          </p:grpSpPr>
          <p:grpSp>
            <p:nvGrpSpPr>
              <p:cNvPr id="31" name="îṥlîḑé">
                <a:extLst>
                  <a:ext uri="{FF2B5EF4-FFF2-40B4-BE49-F238E27FC236}">
                    <a16:creationId xmlns:a16="http://schemas.microsoft.com/office/drawing/2014/main" id="{0D576B5C-DEA5-469E-957C-12B2526BCF75}"/>
                  </a:ext>
                </a:extLst>
              </p:cNvPr>
              <p:cNvGrpSpPr/>
              <p:nvPr/>
            </p:nvGrpSpPr>
            <p:grpSpPr>
              <a:xfrm>
                <a:off x="8733197" y="3723467"/>
                <a:ext cx="540000" cy="540000"/>
                <a:chOff x="7285060" y="5599496"/>
                <a:chExt cx="540000" cy="540000"/>
              </a:xfrm>
            </p:grpSpPr>
            <p:sp>
              <p:nvSpPr>
                <p:cNvPr id="35" name="iṧḷiḓé">
                  <a:extLst>
                    <a:ext uri="{FF2B5EF4-FFF2-40B4-BE49-F238E27FC236}">
                      <a16:creationId xmlns:a16="http://schemas.microsoft.com/office/drawing/2014/main" id="{C2F3409C-F37A-4D22-85AE-40127C52F474}"/>
                    </a:ext>
                  </a:extLst>
                </p:cNvPr>
                <p:cNvSpPr txBox="1"/>
                <p:nvPr/>
              </p:nvSpPr>
              <p:spPr>
                <a:xfrm>
                  <a:off x="7285060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80000"/>
                  </a:schemeClr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36" name="isliḋê">
                  <a:extLst>
                    <a:ext uri="{FF2B5EF4-FFF2-40B4-BE49-F238E27FC236}">
                      <a16:creationId xmlns:a16="http://schemas.microsoft.com/office/drawing/2014/main" id="{1586F597-797E-4F56-A4CF-41F7CBDA431A}"/>
                    </a:ext>
                  </a:extLst>
                </p:cNvPr>
                <p:cNvSpPr/>
                <p:nvPr/>
              </p:nvSpPr>
              <p:spPr>
                <a:xfrm>
                  <a:off x="7422275" y="5763760"/>
                  <a:ext cx="265570" cy="211472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445 w 514350"/>
                    <a:gd name="connsiteY4" fmla="*/ 353046 h 409575"/>
                    <a:gd name="connsiteX5" fmla="*/ 115292 w 514350"/>
                    <a:gd name="connsiteY5" fmla="*/ 410196 h 409575"/>
                    <a:gd name="connsiteX6" fmla="*/ 115292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960" y="621"/>
                        <a:pt x="515342" y="13004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664"/>
                        <a:pt x="502960" y="353046"/>
                        <a:pt x="486767" y="353046"/>
                      </a:cubicBezTo>
                      <a:lnTo>
                        <a:pt x="192445" y="353046"/>
                      </a:lnTo>
                      <a:lnTo>
                        <a:pt x="115292" y="410196"/>
                      </a:lnTo>
                      <a:lnTo>
                        <a:pt x="115292" y="353046"/>
                      </a:lnTo>
                      <a:lnTo>
                        <a:pt x="29567" y="353046"/>
                      </a:lnTo>
                      <a:cubicBezTo>
                        <a:pt x="13374" y="353046"/>
                        <a:pt x="992" y="340664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004"/>
                        <a:pt x="13374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720" y="143496"/>
                        <a:pt x="91480" y="158736"/>
                        <a:pt x="91480" y="176834"/>
                      </a:cubicBezTo>
                      <a:cubicBezTo>
                        <a:pt x="91480" y="194931"/>
                        <a:pt x="106720" y="210171"/>
                        <a:pt x="124817" y="210171"/>
                      </a:cubicBezTo>
                      <a:cubicBezTo>
                        <a:pt x="142914" y="210171"/>
                        <a:pt x="158155" y="194931"/>
                        <a:pt x="158155" y="176834"/>
                      </a:cubicBezTo>
                      <a:cubicBezTo>
                        <a:pt x="158155" y="157784"/>
                        <a:pt x="142914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40070" y="143496"/>
                        <a:pt x="224830" y="158736"/>
                        <a:pt x="224830" y="176834"/>
                      </a:cubicBezTo>
                      <a:cubicBezTo>
                        <a:pt x="224830" y="194931"/>
                        <a:pt x="240070" y="210171"/>
                        <a:pt x="258167" y="210171"/>
                      </a:cubicBezTo>
                      <a:cubicBezTo>
                        <a:pt x="276264" y="210171"/>
                        <a:pt x="291505" y="194931"/>
                        <a:pt x="291505" y="176834"/>
                      </a:cubicBezTo>
                      <a:cubicBezTo>
                        <a:pt x="291505" y="157784"/>
                        <a:pt x="276264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420" y="143496"/>
                        <a:pt x="358180" y="158736"/>
                        <a:pt x="358180" y="176834"/>
                      </a:cubicBezTo>
                      <a:cubicBezTo>
                        <a:pt x="358180" y="194931"/>
                        <a:pt x="373420" y="210171"/>
                        <a:pt x="391517" y="210171"/>
                      </a:cubicBezTo>
                      <a:cubicBezTo>
                        <a:pt x="409614" y="210171"/>
                        <a:pt x="424855" y="194931"/>
                        <a:pt x="424855" y="176834"/>
                      </a:cubicBezTo>
                      <a:cubicBezTo>
                        <a:pt x="424855" y="157784"/>
                        <a:pt x="409614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32" name="ï$líḓè">
                <a:extLst>
                  <a:ext uri="{FF2B5EF4-FFF2-40B4-BE49-F238E27FC236}">
                    <a16:creationId xmlns:a16="http://schemas.microsoft.com/office/drawing/2014/main" id="{5517019C-1436-4877-A926-9D8F1F042A94}"/>
                  </a:ext>
                </a:extLst>
              </p:cNvPr>
              <p:cNvGrpSpPr/>
              <p:nvPr/>
            </p:nvGrpSpPr>
            <p:grpSpPr>
              <a:xfrm>
                <a:off x="9389812" y="3578548"/>
                <a:ext cx="2063897" cy="1367425"/>
                <a:chOff x="9355944" y="1957083"/>
                <a:chExt cx="2063897" cy="1367425"/>
              </a:xfrm>
            </p:grpSpPr>
            <p:sp>
              <p:nvSpPr>
                <p:cNvPr id="33" name="ïṥlîďè">
                  <a:extLst>
                    <a:ext uri="{FF2B5EF4-FFF2-40B4-BE49-F238E27FC236}">
                      <a16:creationId xmlns:a16="http://schemas.microsoft.com/office/drawing/2014/main" id="{841DA478-B134-4E1E-B3E4-291A92E69A36}"/>
                    </a:ext>
                  </a:extLst>
                </p:cNvPr>
                <p:cNvSpPr/>
                <p:nvPr/>
              </p:nvSpPr>
              <p:spPr>
                <a:xfrm>
                  <a:off x="9355945" y="2295637"/>
                  <a:ext cx="2063896" cy="10288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目前使用 </a:t>
                  </a:r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Web3 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的技术门槛太高了。 用户必须了解安全问题，通晓复杂的技术文档并浏览晦涩的用户界面。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iṥ1ídé">
                  <a:extLst>
                    <a:ext uri="{FF2B5EF4-FFF2-40B4-BE49-F238E27FC236}">
                      <a16:creationId xmlns:a16="http://schemas.microsoft.com/office/drawing/2014/main" id="{D1B9F863-0CBB-4B85-A395-44687BA56A38}"/>
                    </a:ext>
                  </a:extLst>
                </p:cNvPr>
                <p:cNvSpPr/>
                <p:nvPr/>
              </p:nvSpPr>
              <p:spPr>
                <a:xfrm>
                  <a:off x="9355944" y="1957083"/>
                  <a:ext cx="206389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用户体验</a:t>
                  </a:r>
                </a:p>
              </p:txBody>
            </p:sp>
          </p:grpSp>
        </p:grpSp>
        <p:grpSp>
          <p:nvGrpSpPr>
            <p:cNvPr id="10" name="ïšľiḍe">
              <a:extLst>
                <a:ext uri="{FF2B5EF4-FFF2-40B4-BE49-F238E27FC236}">
                  <a16:creationId xmlns:a16="http://schemas.microsoft.com/office/drawing/2014/main" id="{4B6DDAD2-AEA7-4DFA-9F27-ACD6E89649E5}"/>
                </a:ext>
              </a:extLst>
            </p:cNvPr>
            <p:cNvGrpSpPr/>
            <p:nvPr/>
          </p:nvGrpSpPr>
          <p:grpSpPr>
            <a:xfrm>
              <a:off x="8554808" y="4840370"/>
              <a:ext cx="2719317" cy="887294"/>
              <a:chOff x="8734392" y="5188474"/>
              <a:chExt cx="2719317" cy="887294"/>
            </a:xfrm>
          </p:grpSpPr>
          <p:grpSp>
            <p:nvGrpSpPr>
              <p:cNvPr id="25" name="iṣḻïďe">
                <a:extLst>
                  <a:ext uri="{FF2B5EF4-FFF2-40B4-BE49-F238E27FC236}">
                    <a16:creationId xmlns:a16="http://schemas.microsoft.com/office/drawing/2014/main" id="{B50997C7-998C-47C0-8E85-85590AE88A22}"/>
                  </a:ext>
                </a:extLst>
              </p:cNvPr>
              <p:cNvGrpSpPr/>
              <p:nvPr/>
            </p:nvGrpSpPr>
            <p:grpSpPr>
              <a:xfrm>
                <a:off x="8734392" y="5326384"/>
                <a:ext cx="540000" cy="540000"/>
                <a:chOff x="5460031" y="5599496"/>
                <a:chExt cx="540000" cy="540000"/>
              </a:xfrm>
            </p:grpSpPr>
            <p:sp>
              <p:nvSpPr>
                <p:cNvPr id="29" name="iṥļîḍé">
                  <a:extLst>
                    <a:ext uri="{FF2B5EF4-FFF2-40B4-BE49-F238E27FC236}">
                      <a16:creationId xmlns:a16="http://schemas.microsoft.com/office/drawing/2014/main" id="{5E7C087F-8631-4754-BED2-54A47A413F16}"/>
                    </a:ext>
                  </a:extLst>
                </p:cNvPr>
                <p:cNvSpPr txBox="1"/>
                <p:nvPr/>
              </p:nvSpPr>
              <p:spPr>
                <a:xfrm>
                  <a:off x="5460031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30" name="iśḻïďe">
                  <a:extLst>
                    <a:ext uri="{FF2B5EF4-FFF2-40B4-BE49-F238E27FC236}">
                      <a16:creationId xmlns:a16="http://schemas.microsoft.com/office/drawing/2014/main" id="{9498F100-556B-411F-9162-E69B650CB811}"/>
                    </a:ext>
                  </a:extLst>
                </p:cNvPr>
                <p:cNvSpPr/>
                <p:nvPr/>
              </p:nvSpPr>
              <p:spPr>
                <a:xfrm>
                  <a:off x="5604182" y="5734497"/>
                  <a:ext cx="251698" cy="269998"/>
                </a:xfrm>
                <a:custGeom>
                  <a:avLst/>
                  <a:gdLst>
                    <a:gd name="connsiteX0" fmla="*/ 8356 w 487477"/>
                    <a:gd name="connsiteY0" fmla="*/ 512114 h 522922"/>
                    <a:gd name="connsiteX1" fmla="*/ 8356 w 487477"/>
                    <a:gd name="connsiteY1" fmla="*/ 512114 h 522922"/>
                    <a:gd name="connsiteX2" fmla="*/ 8356 w 487477"/>
                    <a:gd name="connsiteY2" fmla="*/ 512114 h 522922"/>
                    <a:gd name="connsiteX3" fmla="*/ 7404 w 487477"/>
                    <a:gd name="connsiteY3" fmla="*/ 511161 h 522922"/>
                    <a:gd name="connsiteX4" fmla="*/ 5499 w 487477"/>
                    <a:gd name="connsiteY4" fmla="*/ 508303 h 522922"/>
                    <a:gd name="connsiteX5" fmla="*/ 5499 w 487477"/>
                    <a:gd name="connsiteY5" fmla="*/ 508303 h 522922"/>
                    <a:gd name="connsiteX6" fmla="*/ 5499 w 487477"/>
                    <a:gd name="connsiteY6" fmla="*/ 507351 h 522922"/>
                    <a:gd name="connsiteX7" fmla="*/ 4546 w 487477"/>
                    <a:gd name="connsiteY7" fmla="*/ 505446 h 522922"/>
                    <a:gd name="connsiteX8" fmla="*/ 3593 w 487477"/>
                    <a:gd name="connsiteY8" fmla="*/ 503541 h 522922"/>
                    <a:gd name="connsiteX9" fmla="*/ 3593 w 487477"/>
                    <a:gd name="connsiteY9" fmla="*/ 503541 h 522922"/>
                    <a:gd name="connsiteX10" fmla="*/ 3593 w 487477"/>
                    <a:gd name="connsiteY10" fmla="*/ 503541 h 522922"/>
                    <a:gd name="connsiteX11" fmla="*/ 3593 w 487477"/>
                    <a:gd name="connsiteY11" fmla="*/ 503541 h 522922"/>
                    <a:gd name="connsiteX12" fmla="*/ 2641 w 487477"/>
                    <a:gd name="connsiteY12" fmla="*/ 501636 h 522922"/>
                    <a:gd name="connsiteX13" fmla="*/ 2641 w 487477"/>
                    <a:gd name="connsiteY13" fmla="*/ 500684 h 522922"/>
                    <a:gd name="connsiteX14" fmla="*/ 1689 w 487477"/>
                    <a:gd name="connsiteY14" fmla="*/ 498778 h 522922"/>
                    <a:gd name="connsiteX15" fmla="*/ 736 w 487477"/>
                    <a:gd name="connsiteY15" fmla="*/ 494968 h 522922"/>
                    <a:gd name="connsiteX16" fmla="*/ 736 w 487477"/>
                    <a:gd name="connsiteY16" fmla="*/ 492111 h 522922"/>
                    <a:gd name="connsiteX17" fmla="*/ 736 w 487477"/>
                    <a:gd name="connsiteY17" fmla="*/ 485443 h 522922"/>
                    <a:gd name="connsiteX18" fmla="*/ 5499 w 487477"/>
                    <a:gd name="connsiteY18" fmla="*/ 467346 h 522922"/>
                    <a:gd name="connsiteX19" fmla="*/ 155041 w 487477"/>
                    <a:gd name="connsiteY19" fmla="*/ 151116 h 522922"/>
                    <a:gd name="connsiteX20" fmla="*/ 158851 w 487477"/>
                    <a:gd name="connsiteY20" fmla="*/ 134924 h 522922"/>
                    <a:gd name="connsiteX21" fmla="*/ 158851 w 487477"/>
                    <a:gd name="connsiteY21" fmla="*/ 19671 h 522922"/>
                    <a:gd name="connsiteX22" fmla="*/ 120751 w 487477"/>
                    <a:gd name="connsiteY22" fmla="*/ 19671 h 522922"/>
                    <a:gd name="connsiteX23" fmla="*/ 120751 w 487477"/>
                    <a:gd name="connsiteY23" fmla="*/ 621 h 522922"/>
                    <a:gd name="connsiteX24" fmla="*/ 368401 w 487477"/>
                    <a:gd name="connsiteY24" fmla="*/ 621 h 522922"/>
                    <a:gd name="connsiteX25" fmla="*/ 368401 w 487477"/>
                    <a:gd name="connsiteY25" fmla="*/ 19671 h 522922"/>
                    <a:gd name="connsiteX26" fmla="*/ 330301 w 487477"/>
                    <a:gd name="connsiteY26" fmla="*/ 19671 h 522922"/>
                    <a:gd name="connsiteX27" fmla="*/ 330301 w 487477"/>
                    <a:gd name="connsiteY27" fmla="*/ 134924 h 522922"/>
                    <a:gd name="connsiteX28" fmla="*/ 334111 w 487477"/>
                    <a:gd name="connsiteY28" fmla="*/ 151116 h 522922"/>
                    <a:gd name="connsiteX29" fmla="*/ 483654 w 487477"/>
                    <a:gd name="connsiteY29" fmla="*/ 467346 h 522922"/>
                    <a:gd name="connsiteX30" fmla="*/ 485558 w 487477"/>
                    <a:gd name="connsiteY30" fmla="*/ 504493 h 522922"/>
                    <a:gd name="connsiteX31" fmla="*/ 485558 w 487477"/>
                    <a:gd name="connsiteY31" fmla="*/ 504493 h 522922"/>
                    <a:gd name="connsiteX32" fmla="*/ 484606 w 487477"/>
                    <a:gd name="connsiteY32" fmla="*/ 506399 h 522922"/>
                    <a:gd name="connsiteX33" fmla="*/ 459841 w 487477"/>
                    <a:gd name="connsiteY33" fmla="*/ 523543 h 522922"/>
                    <a:gd name="connsiteX34" fmla="*/ 457936 w 487477"/>
                    <a:gd name="connsiteY34" fmla="*/ 523543 h 522922"/>
                    <a:gd name="connsiteX35" fmla="*/ 32168 w 487477"/>
                    <a:gd name="connsiteY35" fmla="*/ 523543 h 522922"/>
                    <a:gd name="connsiteX36" fmla="*/ 30264 w 487477"/>
                    <a:gd name="connsiteY36" fmla="*/ 523543 h 522922"/>
                    <a:gd name="connsiteX37" fmla="*/ 27406 w 487477"/>
                    <a:gd name="connsiteY37" fmla="*/ 523543 h 522922"/>
                    <a:gd name="connsiteX38" fmla="*/ 23596 w 487477"/>
                    <a:gd name="connsiteY38" fmla="*/ 522591 h 522922"/>
                    <a:gd name="connsiteX39" fmla="*/ 23596 w 487477"/>
                    <a:gd name="connsiteY39" fmla="*/ 522591 h 522922"/>
                    <a:gd name="connsiteX40" fmla="*/ 17881 w 487477"/>
                    <a:gd name="connsiteY40" fmla="*/ 520686 h 522922"/>
                    <a:gd name="connsiteX41" fmla="*/ 15976 w 487477"/>
                    <a:gd name="connsiteY41" fmla="*/ 519734 h 522922"/>
                    <a:gd name="connsiteX42" fmla="*/ 15024 w 487477"/>
                    <a:gd name="connsiteY42" fmla="*/ 518781 h 522922"/>
                    <a:gd name="connsiteX43" fmla="*/ 10261 w 487477"/>
                    <a:gd name="connsiteY43" fmla="*/ 514971 h 522922"/>
                    <a:gd name="connsiteX44" fmla="*/ 8356 w 487477"/>
                    <a:gd name="connsiteY44" fmla="*/ 512114 h 522922"/>
                    <a:gd name="connsiteX45" fmla="*/ 8356 w 487477"/>
                    <a:gd name="connsiteY45" fmla="*/ 512114 h 522922"/>
                    <a:gd name="connsiteX46" fmla="*/ 255054 w 487477"/>
                    <a:gd name="connsiteY46" fmla="*/ 402576 h 522922"/>
                    <a:gd name="connsiteX47" fmla="*/ 252196 w 487477"/>
                    <a:gd name="connsiteY47" fmla="*/ 404481 h 522922"/>
                    <a:gd name="connsiteX48" fmla="*/ 246481 w 487477"/>
                    <a:gd name="connsiteY48" fmla="*/ 408291 h 522922"/>
                    <a:gd name="connsiteX49" fmla="*/ 55029 w 487477"/>
                    <a:gd name="connsiteY49" fmla="*/ 414959 h 522922"/>
                    <a:gd name="connsiteX50" fmla="*/ 51218 w 487477"/>
                    <a:gd name="connsiteY50" fmla="*/ 413053 h 522922"/>
                    <a:gd name="connsiteX51" fmla="*/ 22643 w 487477"/>
                    <a:gd name="connsiteY51" fmla="*/ 474014 h 522922"/>
                    <a:gd name="connsiteX52" fmla="*/ 21691 w 487477"/>
                    <a:gd name="connsiteY52" fmla="*/ 475918 h 522922"/>
                    <a:gd name="connsiteX53" fmla="*/ 21691 w 487477"/>
                    <a:gd name="connsiteY53" fmla="*/ 495921 h 522922"/>
                    <a:gd name="connsiteX54" fmla="*/ 29311 w 487477"/>
                    <a:gd name="connsiteY54" fmla="*/ 502589 h 522922"/>
                    <a:gd name="connsiteX55" fmla="*/ 30264 w 487477"/>
                    <a:gd name="connsiteY55" fmla="*/ 502589 h 522922"/>
                    <a:gd name="connsiteX56" fmla="*/ 31216 w 487477"/>
                    <a:gd name="connsiteY56" fmla="*/ 502589 h 522922"/>
                    <a:gd name="connsiteX57" fmla="*/ 456983 w 487477"/>
                    <a:gd name="connsiteY57" fmla="*/ 502589 h 522922"/>
                    <a:gd name="connsiteX58" fmla="*/ 457936 w 487477"/>
                    <a:gd name="connsiteY58" fmla="*/ 502589 h 522922"/>
                    <a:gd name="connsiteX59" fmla="*/ 466508 w 487477"/>
                    <a:gd name="connsiteY59" fmla="*/ 495921 h 522922"/>
                    <a:gd name="connsiteX60" fmla="*/ 467461 w 487477"/>
                    <a:gd name="connsiteY60" fmla="*/ 477824 h 522922"/>
                    <a:gd name="connsiteX61" fmla="*/ 466508 w 487477"/>
                    <a:gd name="connsiteY61" fmla="*/ 475918 h 522922"/>
                    <a:gd name="connsiteX62" fmla="*/ 465556 w 487477"/>
                    <a:gd name="connsiteY62" fmla="*/ 474014 h 522922"/>
                    <a:gd name="connsiteX63" fmla="*/ 423646 w 487477"/>
                    <a:gd name="connsiteY63" fmla="*/ 385431 h 522922"/>
                    <a:gd name="connsiteX64" fmla="*/ 255054 w 487477"/>
                    <a:gd name="connsiteY64" fmla="*/ 402576 h 522922"/>
                    <a:gd name="connsiteX65" fmla="*/ 305536 w 487477"/>
                    <a:gd name="connsiteY65" fmla="*/ 255891 h 522922"/>
                    <a:gd name="connsiteX66" fmla="*/ 272199 w 487477"/>
                    <a:gd name="connsiteY66" fmla="*/ 289228 h 522922"/>
                    <a:gd name="connsiteX67" fmla="*/ 305536 w 487477"/>
                    <a:gd name="connsiteY67" fmla="*/ 322566 h 522922"/>
                    <a:gd name="connsiteX68" fmla="*/ 338874 w 487477"/>
                    <a:gd name="connsiteY68" fmla="*/ 289228 h 522922"/>
                    <a:gd name="connsiteX69" fmla="*/ 305536 w 487477"/>
                    <a:gd name="connsiteY69" fmla="*/ 255891 h 522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487477" h="522922">
                      <a:moveTo>
                        <a:pt x="8356" y="512114"/>
                      </a:moveTo>
                      <a:lnTo>
                        <a:pt x="8356" y="512114"/>
                      </a:lnTo>
                      <a:lnTo>
                        <a:pt x="8356" y="512114"/>
                      </a:lnTo>
                      <a:lnTo>
                        <a:pt x="7404" y="511161"/>
                      </a:lnTo>
                      <a:cubicBezTo>
                        <a:pt x="6451" y="510209"/>
                        <a:pt x="6451" y="509256"/>
                        <a:pt x="5499" y="508303"/>
                      </a:cubicBezTo>
                      <a:lnTo>
                        <a:pt x="5499" y="508303"/>
                      </a:lnTo>
                      <a:lnTo>
                        <a:pt x="5499" y="507351"/>
                      </a:lnTo>
                      <a:lnTo>
                        <a:pt x="4546" y="505446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2641" y="501636"/>
                      </a:lnTo>
                      <a:cubicBezTo>
                        <a:pt x="2641" y="501636"/>
                        <a:pt x="2641" y="500684"/>
                        <a:pt x="2641" y="500684"/>
                      </a:cubicBezTo>
                      <a:cubicBezTo>
                        <a:pt x="2641" y="499731"/>
                        <a:pt x="2641" y="499731"/>
                        <a:pt x="1689" y="498778"/>
                      </a:cubicBezTo>
                      <a:cubicBezTo>
                        <a:pt x="1689" y="497826"/>
                        <a:pt x="736" y="495921"/>
                        <a:pt x="736" y="494968"/>
                      </a:cubicBezTo>
                      <a:lnTo>
                        <a:pt x="736" y="492111"/>
                      </a:lnTo>
                      <a:cubicBezTo>
                        <a:pt x="736" y="490206"/>
                        <a:pt x="736" y="487349"/>
                        <a:pt x="736" y="485443"/>
                      </a:cubicBezTo>
                      <a:cubicBezTo>
                        <a:pt x="736" y="478776"/>
                        <a:pt x="2641" y="473061"/>
                        <a:pt x="5499" y="467346"/>
                      </a:cubicBezTo>
                      <a:lnTo>
                        <a:pt x="155041" y="151116"/>
                      </a:lnTo>
                      <a:cubicBezTo>
                        <a:pt x="157899" y="146353"/>
                        <a:pt x="158851" y="140639"/>
                        <a:pt x="158851" y="134924"/>
                      </a:cubicBezTo>
                      <a:lnTo>
                        <a:pt x="158851" y="19671"/>
                      </a:lnTo>
                      <a:lnTo>
                        <a:pt x="120751" y="19671"/>
                      </a:lnTo>
                      <a:lnTo>
                        <a:pt x="120751" y="621"/>
                      </a:lnTo>
                      <a:lnTo>
                        <a:pt x="368401" y="621"/>
                      </a:lnTo>
                      <a:lnTo>
                        <a:pt x="368401" y="19671"/>
                      </a:lnTo>
                      <a:lnTo>
                        <a:pt x="330301" y="19671"/>
                      </a:lnTo>
                      <a:lnTo>
                        <a:pt x="330301" y="134924"/>
                      </a:lnTo>
                      <a:cubicBezTo>
                        <a:pt x="330301" y="140639"/>
                        <a:pt x="331254" y="146353"/>
                        <a:pt x="334111" y="151116"/>
                      </a:cubicBezTo>
                      <a:lnTo>
                        <a:pt x="483654" y="467346"/>
                      </a:lnTo>
                      <a:cubicBezTo>
                        <a:pt x="489368" y="478776"/>
                        <a:pt x="489368" y="492111"/>
                        <a:pt x="485558" y="504493"/>
                      </a:cubicBezTo>
                      <a:lnTo>
                        <a:pt x="485558" y="504493"/>
                      </a:lnTo>
                      <a:lnTo>
                        <a:pt x="484606" y="506399"/>
                      </a:lnTo>
                      <a:cubicBezTo>
                        <a:pt x="479843" y="515924"/>
                        <a:pt x="470318" y="522591"/>
                        <a:pt x="459841" y="523543"/>
                      </a:cubicBezTo>
                      <a:lnTo>
                        <a:pt x="457936" y="523543"/>
                      </a:lnTo>
                      <a:lnTo>
                        <a:pt x="32168" y="523543"/>
                      </a:lnTo>
                      <a:lnTo>
                        <a:pt x="30264" y="523543"/>
                      </a:lnTo>
                      <a:cubicBezTo>
                        <a:pt x="29311" y="523543"/>
                        <a:pt x="28358" y="523543"/>
                        <a:pt x="27406" y="523543"/>
                      </a:cubicBezTo>
                      <a:cubicBezTo>
                        <a:pt x="26454" y="523543"/>
                        <a:pt x="24549" y="523543"/>
                        <a:pt x="23596" y="522591"/>
                      </a:cubicBezTo>
                      <a:lnTo>
                        <a:pt x="23596" y="522591"/>
                      </a:lnTo>
                      <a:cubicBezTo>
                        <a:pt x="21691" y="521639"/>
                        <a:pt x="19786" y="521639"/>
                        <a:pt x="17881" y="520686"/>
                      </a:cubicBezTo>
                      <a:lnTo>
                        <a:pt x="15976" y="519734"/>
                      </a:lnTo>
                      <a:cubicBezTo>
                        <a:pt x="15976" y="519734"/>
                        <a:pt x="15024" y="519734"/>
                        <a:pt x="15024" y="518781"/>
                      </a:cubicBezTo>
                      <a:cubicBezTo>
                        <a:pt x="13118" y="517828"/>
                        <a:pt x="11214" y="515924"/>
                        <a:pt x="10261" y="514971"/>
                      </a:cubicBezTo>
                      <a:lnTo>
                        <a:pt x="8356" y="512114"/>
                      </a:lnTo>
                      <a:lnTo>
                        <a:pt x="8356" y="512114"/>
                      </a:lnTo>
                      <a:close/>
                      <a:moveTo>
                        <a:pt x="255054" y="402576"/>
                      </a:moveTo>
                      <a:lnTo>
                        <a:pt x="252196" y="404481"/>
                      </a:lnTo>
                      <a:lnTo>
                        <a:pt x="246481" y="408291"/>
                      </a:lnTo>
                      <a:cubicBezTo>
                        <a:pt x="198856" y="439724"/>
                        <a:pt x="119799" y="440676"/>
                        <a:pt x="55029" y="414959"/>
                      </a:cubicBezTo>
                      <a:lnTo>
                        <a:pt x="51218" y="413053"/>
                      </a:lnTo>
                      <a:lnTo>
                        <a:pt x="22643" y="474014"/>
                      </a:lnTo>
                      <a:lnTo>
                        <a:pt x="21691" y="475918"/>
                      </a:lnTo>
                      <a:cubicBezTo>
                        <a:pt x="18833" y="482586"/>
                        <a:pt x="18833" y="490206"/>
                        <a:pt x="21691" y="495921"/>
                      </a:cubicBezTo>
                      <a:cubicBezTo>
                        <a:pt x="22643" y="498778"/>
                        <a:pt x="25501" y="501636"/>
                        <a:pt x="29311" y="502589"/>
                      </a:cubicBezTo>
                      <a:lnTo>
                        <a:pt x="30264" y="502589"/>
                      </a:lnTo>
                      <a:lnTo>
                        <a:pt x="31216" y="502589"/>
                      </a:lnTo>
                      <a:lnTo>
                        <a:pt x="456983" y="502589"/>
                      </a:lnTo>
                      <a:lnTo>
                        <a:pt x="457936" y="502589"/>
                      </a:lnTo>
                      <a:cubicBezTo>
                        <a:pt x="461746" y="502589"/>
                        <a:pt x="464604" y="499731"/>
                        <a:pt x="466508" y="495921"/>
                      </a:cubicBezTo>
                      <a:cubicBezTo>
                        <a:pt x="468414" y="490206"/>
                        <a:pt x="469366" y="483539"/>
                        <a:pt x="467461" y="477824"/>
                      </a:cubicBezTo>
                      <a:lnTo>
                        <a:pt x="466508" y="475918"/>
                      </a:lnTo>
                      <a:lnTo>
                        <a:pt x="465556" y="474014"/>
                      </a:lnTo>
                      <a:lnTo>
                        <a:pt x="423646" y="385431"/>
                      </a:lnTo>
                      <a:cubicBezTo>
                        <a:pt x="365543" y="372096"/>
                        <a:pt x="296011" y="376859"/>
                        <a:pt x="255054" y="402576"/>
                      </a:cubicBezTo>
                      <a:close/>
                      <a:moveTo>
                        <a:pt x="305536" y="255891"/>
                      </a:moveTo>
                      <a:cubicBezTo>
                        <a:pt x="287439" y="255891"/>
                        <a:pt x="272199" y="271131"/>
                        <a:pt x="272199" y="289228"/>
                      </a:cubicBezTo>
                      <a:cubicBezTo>
                        <a:pt x="272199" y="307326"/>
                        <a:pt x="287439" y="322566"/>
                        <a:pt x="305536" y="322566"/>
                      </a:cubicBezTo>
                      <a:cubicBezTo>
                        <a:pt x="323633" y="322566"/>
                        <a:pt x="338874" y="307326"/>
                        <a:pt x="338874" y="289228"/>
                      </a:cubicBezTo>
                      <a:cubicBezTo>
                        <a:pt x="338874" y="270178"/>
                        <a:pt x="323633" y="255891"/>
                        <a:pt x="305536" y="255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" name="îśḷíde">
                <a:extLst>
                  <a:ext uri="{FF2B5EF4-FFF2-40B4-BE49-F238E27FC236}">
                    <a16:creationId xmlns:a16="http://schemas.microsoft.com/office/drawing/2014/main" id="{0587E667-D925-421E-B47E-1E053835B049}"/>
                  </a:ext>
                </a:extLst>
              </p:cNvPr>
              <p:cNvGrpSpPr/>
              <p:nvPr/>
            </p:nvGrpSpPr>
            <p:grpSpPr>
              <a:xfrm>
                <a:off x="9389812" y="5188474"/>
                <a:ext cx="2063897" cy="887294"/>
                <a:chOff x="9355944" y="1957083"/>
                <a:chExt cx="2063897" cy="887294"/>
              </a:xfrm>
            </p:grpSpPr>
            <p:sp>
              <p:nvSpPr>
                <p:cNvPr id="27" name="îṣḻíḋè">
                  <a:extLst>
                    <a:ext uri="{FF2B5EF4-FFF2-40B4-BE49-F238E27FC236}">
                      <a16:creationId xmlns:a16="http://schemas.microsoft.com/office/drawing/2014/main" id="{B1326817-18C3-4528-BADF-044CFE5005D6}"/>
                    </a:ext>
                  </a:extLst>
                </p:cNvPr>
                <p:cNvSpPr/>
                <p:nvPr/>
              </p:nvSpPr>
              <p:spPr>
                <a:xfrm>
                  <a:off x="9355945" y="2295637"/>
                  <a:ext cx="2063896" cy="548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所需硬件资源远高于中心化网络。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îŝḷíḋe">
                  <a:extLst>
                    <a:ext uri="{FF2B5EF4-FFF2-40B4-BE49-F238E27FC236}">
                      <a16:creationId xmlns:a16="http://schemas.microsoft.com/office/drawing/2014/main" id="{D4B3BEF4-3DF9-482A-94CD-A35000101CB2}"/>
                    </a:ext>
                  </a:extLst>
                </p:cNvPr>
                <p:cNvSpPr/>
                <p:nvPr/>
              </p:nvSpPr>
              <p:spPr>
                <a:xfrm>
                  <a:off x="9355944" y="1957083"/>
                  <a:ext cx="206389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基础设施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íşḷiḑè">
              <a:extLst>
                <a:ext uri="{FF2B5EF4-FFF2-40B4-BE49-F238E27FC236}">
                  <a16:creationId xmlns:a16="http://schemas.microsoft.com/office/drawing/2014/main" id="{C2C77FEA-6A1F-4CBB-A99F-C51D371ED25E}"/>
                </a:ext>
              </a:extLst>
            </p:cNvPr>
            <p:cNvGrpSpPr/>
            <p:nvPr/>
          </p:nvGrpSpPr>
          <p:grpSpPr>
            <a:xfrm>
              <a:off x="888516" y="2384805"/>
              <a:ext cx="2715655" cy="1127360"/>
              <a:chOff x="660400" y="1957083"/>
              <a:chExt cx="2715655" cy="1127360"/>
            </a:xfrm>
          </p:grpSpPr>
          <p:grpSp>
            <p:nvGrpSpPr>
              <p:cNvPr id="19" name="îṥ1íḋê">
                <a:extLst>
                  <a:ext uri="{FF2B5EF4-FFF2-40B4-BE49-F238E27FC236}">
                    <a16:creationId xmlns:a16="http://schemas.microsoft.com/office/drawing/2014/main" id="{FB1D84F7-CB07-42A2-B1B7-5D0AAB4662EC}"/>
                  </a:ext>
                </a:extLst>
              </p:cNvPr>
              <p:cNvGrpSpPr/>
              <p:nvPr/>
            </p:nvGrpSpPr>
            <p:grpSpPr>
              <a:xfrm>
                <a:off x="2836055" y="2142601"/>
                <a:ext cx="540000" cy="540000"/>
                <a:chOff x="2832175" y="5599496"/>
                <a:chExt cx="540000" cy="540000"/>
              </a:xfrm>
            </p:grpSpPr>
            <p:sp>
              <p:nvSpPr>
                <p:cNvPr id="23" name="ïsḻíḓe">
                  <a:extLst>
                    <a:ext uri="{FF2B5EF4-FFF2-40B4-BE49-F238E27FC236}">
                      <a16:creationId xmlns:a16="http://schemas.microsoft.com/office/drawing/2014/main" id="{BEB57D92-20A3-4698-958B-74925FCE497B}"/>
                    </a:ext>
                  </a:extLst>
                </p:cNvPr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24" name="iṣļïḋe">
                  <a:extLst>
                    <a:ext uri="{FF2B5EF4-FFF2-40B4-BE49-F238E27FC236}">
                      <a16:creationId xmlns:a16="http://schemas.microsoft.com/office/drawing/2014/main" id="{F134238B-0FA6-414A-BFA6-151DD647A88E}"/>
                    </a:ext>
                  </a:extLst>
                </p:cNvPr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0" name="iŝľiďé">
                <a:extLst>
                  <a:ext uri="{FF2B5EF4-FFF2-40B4-BE49-F238E27FC236}">
                    <a16:creationId xmlns:a16="http://schemas.microsoft.com/office/drawing/2014/main" id="{13BF60FD-2F69-403B-A0F9-994D86DCEA79}"/>
                  </a:ext>
                </a:extLst>
              </p:cNvPr>
              <p:cNvGrpSpPr/>
              <p:nvPr/>
            </p:nvGrpSpPr>
            <p:grpSpPr>
              <a:xfrm>
                <a:off x="660400" y="1957083"/>
                <a:ext cx="2063897" cy="1127360"/>
                <a:chOff x="9355944" y="1957083"/>
                <a:chExt cx="2063897" cy="1127360"/>
              </a:xfrm>
            </p:grpSpPr>
            <p:sp>
              <p:nvSpPr>
                <p:cNvPr id="21" name="ïşḻïḑê">
                  <a:extLst>
                    <a:ext uri="{FF2B5EF4-FFF2-40B4-BE49-F238E27FC236}">
                      <a16:creationId xmlns:a16="http://schemas.microsoft.com/office/drawing/2014/main" id="{199F4393-CA9D-4179-946E-A90D3F99EBF5}"/>
                    </a:ext>
                  </a:extLst>
                </p:cNvPr>
                <p:cNvSpPr/>
                <p:nvPr/>
              </p:nvSpPr>
              <p:spPr>
                <a:xfrm>
                  <a:off x="9355945" y="2295637"/>
                  <a:ext cx="2063896" cy="7888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r">
                    <a:lnSpc>
                      <a:spcPct val="13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较高的交易成本让许多人望而却步，</a:t>
                  </a:r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Web3 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不大可能在不太富裕的国家使用。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íṡḷíḑé">
                  <a:extLst>
                    <a:ext uri="{FF2B5EF4-FFF2-40B4-BE49-F238E27FC236}">
                      <a16:creationId xmlns:a16="http://schemas.microsoft.com/office/drawing/2014/main" id="{11F2FC43-99CA-4B83-B72F-F7C35F4D45A7}"/>
                    </a:ext>
                  </a:extLst>
                </p:cNvPr>
                <p:cNvSpPr/>
                <p:nvPr/>
              </p:nvSpPr>
              <p:spPr>
                <a:xfrm>
                  <a:off x="9355944" y="1957083"/>
                  <a:ext cx="206389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r"/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可访问性</a:t>
                  </a:r>
                </a:p>
              </p:txBody>
            </p:sp>
          </p:grpSp>
        </p:grpSp>
        <p:grpSp>
          <p:nvGrpSpPr>
            <p:cNvPr id="12" name="i$ľiḑe">
              <a:extLst>
                <a:ext uri="{FF2B5EF4-FFF2-40B4-BE49-F238E27FC236}">
                  <a16:creationId xmlns:a16="http://schemas.microsoft.com/office/drawing/2014/main" id="{F5161DE2-0CCA-4018-82D8-B1CA2AF625B7}"/>
                </a:ext>
              </a:extLst>
            </p:cNvPr>
            <p:cNvGrpSpPr/>
            <p:nvPr/>
          </p:nvGrpSpPr>
          <p:grpSpPr>
            <a:xfrm>
              <a:off x="888516" y="4840370"/>
              <a:ext cx="2715655" cy="1127360"/>
              <a:chOff x="660400" y="3578548"/>
              <a:chExt cx="2715655" cy="1127360"/>
            </a:xfrm>
          </p:grpSpPr>
          <p:grpSp>
            <p:nvGrpSpPr>
              <p:cNvPr id="13" name="í$ḻîdé">
                <a:extLst>
                  <a:ext uri="{FF2B5EF4-FFF2-40B4-BE49-F238E27FC236}">
                    <a16:creationId xmlns:a16="http://schemas.microsoft.com/office/drawing/2014/main" id="{FACA9133-820D-4744-BDD3-CA3638836045}"/>
                  </a:ext>
                </a:extLst>
              </p:cNvPr>
              <p:cNvGrpSpPr/>
              <p:nvPr/>
            </p:nvGrpSpPr>
            <p:grpSpPr>
              <a:xfrm>
                <a:off x="2836055" y="3734492"/>
                <a:ext cx="540000" cy="540000"/>
                <a:chOff x="9036964" y="5599496"/>
                <a:chExt cx="540000" cy="540000"/>
              </a:xfrm>
            </p:grpSpPr>
            <p:sp>
              <p:nvSpPr>
                <p:cNvPr id="17" name="íṥḷîďê">
                  <a:extLst>
                    <a:ext uri="{FF2B5EF4-FFF2-40B4-BE49-F238E27FC236}">
                      <a16:creationId xmlns:a16="http://schemas.microsoft.com/office/drawing/2014/main" id="{3A0C5C30-028C-437B-85D0-820471F958B7}"/>
                    </a:ext>
                  </a:extLst>
                </p:cNvPr>
                <p:cNvSpPr txBox="1"/>
                <p:nvPr/>
              </p:nvSpPr>
              <p:spPr>
                <a:xfrm>
                  <a:off x="903696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80000"/>
                  </a:schemeClr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8" name="iṥļíḑè">
                  <a:extLst>
                    <a:ext uri="{FF2B5EF4-FFF2-40B4-BE49-F238E27FC236}">
                      <a16:creationId xmlns:a16="http://schemas.microsoft.com/office/drawing/2014/main" id="{7F517E49-153A-4D2E-A7EA-DEDD0634B83D}"/>
                    </a:ext>
                  </a:extLst>
                </p:cNvPr>
                <p:cNvSpPr/>
                <p:nvPr/>
              </p:nvSpPr>
              <p:spPr>
                <a:xfrm>
                  <a:off x="9208605" y="5736711"/>
                  <a:ext cx="196718" cy="265570"/>
                </a:xfrm>
                <a:custGeom>
                  <a:avLst/>
                  <a:gdLst>
                    <a:gd name="connsiteX0" fmla="*/ 86973 w 381000"/>
                    <a:gd name="connsiteY0" fmla="*/ 38721 h 514350"/>
                    <a:gd name="connsiteX1" fmla="*/ 86973 w 381000"/>
                    <a:gd name="connsiteY1" fmla="*/ 57771 h 514350"/>
                    <a:gd name="connsiteX2" fmla="*/ 123168 w 381000"/>
                    <a:gd name="connsiteY2" fmla="*/ 95871 h 514350"/>
                    <a:gd name="connsiteX3" fmla="*/ 125073 w 381000"/>
                    <a:gd name="connsiteY3" fmla="*/ 95871 h 514350"/>
                    <a:gd name="connsiteX4" fmla="*/ 258423 w 381000"/>
                    <a:gd name="connsiteY4" fmla="*/ 95871 h 514350"/>
                    <a:gd name="connsiteX5" fmla="*/ 296523 w 381000"/>
                    <a:gd name="connsiteY5" fmla="*/ 59676 h 514350"/>
                    <a:gd name="connsiteX6" fmla="*/ 296523 w 381000"/>
                    <a:gd name="connsiteY6" fmla="*/ 57771 h 514350"/>
                    <a:gd name="connsiteX7" fmla="*/ 296523 w 381000"/>
                    <a:gd name="connsiteY7" fmla="*/ 38721 h 514350"/>
                    <a:gd name="connsiteX8" fmla="*/ 353673 w 381000"/>
                    <a:gd name="connsiteY8" fmla="*/ 38721 h 514350"/>
                    <a:gd name="connsiteX9" fmla="*/ 382248 w 381000"/>
                    <a:gd name="connsiteY9" fmla="*/ 67296 h 514350"/>
                    <a:gd name="connsiteX10" fmla="*/ 382248 w 381000"/>
                    <a:gd name="connsiteY10" fmla="*/ 486396 h 514350"/>
                    <a:gd name="connsiteX11" fmla="*/ 353673 w 381000"/>
                    <a:gd name="connsiteY11" fmla="*/ 514971 h 514350"/>
                    <a:gd name="connsiteX12" fmla="*/ 29823 w 381000"/>
                    <a:gd name="connsiteY12" fmla="*/ 514971 h 514350"/>
                    <a:gd name="connsiteX13" fmla="*/ 1248 w 381000"/>
                    <a:gd name="connsiteY13" fmla="*/ 486396 h 514350"/>
                    <a:gd name="connsiteX14" fmla="*/ 1248 w 381000"/>
                    <a:gd name="connsiteY14" fmla="*/ 67296 h 514350"/>
                    <a:gd name="connsiteX15" fmla="*/ 29823 w 381000"/>
                    <a:gd name="connsiteY15" fmla="*/ 38721 h 514350"/>
                    <a:gd name="connsiteX16" fmla="*/ 86973 w 381000"/>
                    <a:gd name="connsiteY16" fmla="*/ 38721 h 514350"/>
                    <a:gd name="connsiteX17" fmla="*/ 191748 w 381000"/>
                    <a:gd name="connsiteY17" fmla="*/ 333996 h 514350"/>
                    <a:gd name="connsiteX18" fmla="*/ 77448 w 381000"/>
                    <a:gd name="connsiteY18" fmla="*/ 333996 h 514350"/>
                    <a:gd name="connsiteX19" fmla="*/ 77448 w 381000"/>
                    <a:gd name="connsiteY19" fmla="*/ 353046 h 514350"/>
                    <a:gd name="connsiteX20" fmla="*/ 191748 w 381000"/>
                    <a:gd name="connsiteY20" fmla="*/ 353046 h 514350"/>
                    <a:gd name="connsiteX21" fmla="*/ 191748 w 381000"/>
                    <a:gd name="connsiteY21" fmla="*/ 333996 h 514350"/>
                    <a:gd name="connsiteX22" fmla="*/ 306048 w 381000"/>
                    <a:gd name="connsiteY22" fmla="*/ 257796 h 514350"/>
                    <a:gd name="connsiteX23" fmla="*/ 77448 w 381000"/>
                    <a:gd name="connsiteY23" fmla="*/ 257796 h 514350"/>
                    <a:gd name="connsiteX24" fmla="*/ 77448 w 381000"/>
                    <a:gd name="connsiteY24" fmla="*/ 276846 h 514350"/>
                    <a:gd name="connsiteX25" fmla="*/ 306048 w 381000"/>
                    <a:gd name="connsiteY25" fmla="*/ 276846 h 514350"/>
                    <a:gd name="connsiteX26" fmla="*/ 306048 w 381000"/>
                    <a:gd name="connsiteY26" fmla="*/ 257796 h 514350"/>
                    <a:gd name="connsiteX27" fmla="*/ 306048 w 381000"/>
                    <a:gd name="connsiteY27" fmla="*/ 181596 h 514350"/>
                    <a:gd name="connsiteX28" fmla="*/ 77448 w 381000"/>
                    <a:gd name="connsiteY28" fmla="*/ 181596 h 514350"/>
                    <a:gd name="connsiteX29" fmla="*/ 77448 w 381000"/>
                    <a:gd name="connsiteY29" fmla="*/ 200646 h 514350"/>
                    <a:gd name="connsiteX30" fmla="*/ 306048 w 381000"/>
                    <a:gd name="connsiteY30" fmla="*/ 200646 h 514350"/>
                    <a:gd name="connsiteX31" fmla="*/ 306048 w 381000"/>
                    <a:gd name="connsiteY31" fmla="*/ 181596 h 514350"/>
                    <a:gd name="connsiteX32" fmla="*/ 248898 w 381000"/>
                    <a:gd name="connsiteY32" fmla="*/ 621 h 514350"/>
                    <a:gd name="connsiteX33" fmla="*/ 277473 w 381000"/>
                    <a:gd name="connsiteY33" fmla="*/ 29196 h 514350"/>
                    <a:gd name="connsiteX34" fmla="*/ 277473 w 381000"/>
                    <a:gd name="connsiteY34" fmla="*/ 48246 h 514350"/>
                    <a:gd name="connsiteX35" fmla="*/ 248898 w 381000"/>
                    <a:gd name="connsiteY35" fmla="*/ 76821 h 514350"/>
                    <a:gd name="connsiteX36" fmla="*/ 134598 w 381000"/>
                    <a:gd name="connsiteY36" fmla="*/ 76821 h 514350"/>
                    <a:gd name="connsiteX37" fmla="*/ 106023 w 381000"/>
                    <a:gd name="connsiteY37" fmla="*/ 48246 h 514350"/>
                    <a:gd name="connsiteX38" fmla="*/ 106023 w 381000"/>
                    <a:gd name="connsiteY38" fmla="*/ 29196 h 514350"/>
                    <a:gd name="connsiteX39" fmla="*/ 134598 w 381000"/>
                    <a:gd name="connsiteY39" fmla="*/ 621 h 514350"/>
                    <a:gd name="connsiteX40" fmla="*/ 248898 w 381000"/>
                    <a:gd name="connsiteY40" fmla="*/ 621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81000" h="514350">
                      <a:moveTo>
                        <a:pt x="86973" y="38721"/>
                      </a:moveTo>
                      <a:lnTo>
                        <a:pt x="86973" y="57771"/>
                      </a:lnTo>
                      <a:cubicBezTo>
                        <a:pt x="86973" y="77774"/>
                        <a:pt x="103166" y="94919"/>
                        <a:pt x="123168" y="95871"/>
                      </a:cubicBezTo>
                      <a:lnTo>
                        <a:pt x="125073" y="95871"/>
                      </a:lnTo>
                      <a:lnTo>
                        <a:pt x="258423" y="95871"/>
                      </a:lnTo>
                      <a:cubicBezTo>
                        <a:pt x="278426" y="95871"/>
                        <a:pt x="295570" y="79679"/>
                        <a:pt x="296523" y="59676"/>
                      </a:cubicBezTo>
                      <a:lnTo>
                        <a:pt x="296523" y="57771"/>
                      </a:lnTo>
                      <a:lnTo>
                        <a:pt x="296523" y="38721"/>
                      </a:lnTo>
                      <a:lnTo>
                        <a:pt x="353673" y="38721"/>
                      </a:lnTo>
                      <a:cubicBezTo>
                        <a:pt x="369866" y="38721"/>
                        <a:pt x="382248" y="51104"/>
                        <a:pt x="382248" y="67296"/>
                      </a:cubicBezTo>
                      <a:lnTo>
                        <a:pt x="382248" y="486396"/>
                      </a:lnTo>
                      <a:cubicBezTo>
                        <a:pt x="382248" y="502589"/>
                        <a:pt x="369866" y="514971"/>
                        <a:pt x="353673" y="514971"/>
                      </a:cubicBezTo>
                      <a:lnTo>
                        <a:pt x="29823" y="514971"/>
                      </a:lnTo>
                      <a:cubicBezTo>
                        <a:pt x="13630" y="514971"/>
                        <a:pt x="1248" y="502589"/>
                        <a:pt x="1248" y="486396"/>
                      </a:cubicBezTo>
                      <a:lnTo>
                        <a:pt x="1248" y="67296"/>
                      </a:lnTo>
                      <a:cubicBezTo>
                        <a:pt x="1248" y="51104"/>
                        <a:pt x="13630" y="38721"/>
                        <a:pt x="29823" y="38721"/>
                      </a:cubicBezTo>
                      <a:lnTo>
                        <a:pt x="86973" y="38721"/>
                      </a:lnTo>
                      <a:close/>
                      <a:moveTo>
                        <a:pt x="191748" y="333996"/>
                      </a:moveTo>
                      <a:lnTo>
                        <a:pt x="77448" y="333996"/>
                      </a:lnTo>
                      <a:lnTo>
                        <a:pt x="77448" y="353046"/>
                      </a:lnTo>
                      <a:lnTo>
                        <a:pt x="191748" y="353046"/>
                      </a:lnTo>
                      <a:lnTo>
                        <a:pt x="191748" y="333996"/>
                      </a:lnTo>
                      <a:close/>
                      <a:moveTo>
                        <a:pt x="306048" y="257796"/>
                      </a:moveTo>
                      <a:lnTo>
                        <a:pt x="77448" y="257796"/>
                      </a:lnTo>
                      <a:lnTo>
                        <a:pt x="77448" y="276846"/>
                      </a:lnTo>
                      <a:lnTo>
                        <a:pt x="306048" y="276846"/>
                      </a:lnTo>
                      <a:lnTo>
                        <a:pt x="306048" y="257796"/>
                      </a:lnTo>
                      <a:close/>
                      <a:moveTo>
                        <a:pt x="306048" y="181596"/>
                      </a:moveTo>
                      <a:lnTo>
                        <a:pt x="77448" y="181596"/>
                      </a:lnTo>
                      <a:lnTo>
                        <a:pt x="77448" y="200646"/>
                      </a:lnTo>
                      <a:lnTo>
                        <a:pt x="306048" y="200646"/>
                      </a:lnTo>
                      <a:lnTo>
                        <a:pt x="306048" y="181596"/>
                      </a:lnTo>
                      <a:close/>
                      <a:moveTo>
                        <a:pt x="248898" y="621"/>
                      </a:moveTo>
                      <a:cubicBezTo>
                        <a:pt x="265091" y="621"/>
                        <a:pt x="277473" y="13004"/>
                        <a:pt x="277473" y="29196"/>
                      </a:cubicBezTo>
                      <a:lnTo>
                        <a:pt x="277473" y="48246"/>
                      </a:lnTo>
                      <a:cubicBezTo>
                        <a:pt x="277473" y="64439"/>
                        <a:pt x="265091" y="76821"/>
                        <a:pt x="248898" y="76821"/>
                      </a:cubicBezTo>
                      <a:lnTo>
                        <a:pt x="134598" y="76821"/>
                      </a:lnTo>
                      <a:cubicBezTo>
                        <a:pt x="118405" y="76821"/>
                        <a:pt x="106023" y="64439"/>
                        <a:pt x="106023" y="48246"/>
                      </a:cubicBezTo>
                      <a:lnTo>
                        <a:pt x="106023" y="29196"/>
                      </a:lnTo>
                      <a:cubicBezTo>
                        <a:pt x="106023" y="13004"/>
                        <a:pt x="118405" y="621"/>
                        <a:pt x="134598" y="621"/>
                      </a:cubicBezTo>
                      <a:lnTo>
                        <a:pt x="248898" y="6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" name="ïsļidè">
                <a:extLst>
                  <a:ext uri="{FF2B5EF4-FFF2-40B4-BE49-F238E27FC236}">
                    <a16:creationId xmlns:a16="http://schemas.microsoft.com/office/drawing/2014/main" id="{8D5547F8-C600-4E8C-95E7-F3E653A2CD6E}"/>
                  </a:ext>
                </a:extLst>
              </p:cNvPr>
              <p:cNvGrpSpPr/>
              <p:nvPr/>
            </p:nvGrpSpPr>
            <p:grpSpPr>
              <a:xfrm>
                <a:off x="660400" y="3578548"/>
                <a:ext cx="2063897" cy="1127360"/>
                <a:chOff x="9355944" y="1957083"/>
                <a:chExt cx="2063897" cy="1127360"/>
              </a:xfrm>
            </p:grpSpPr>
            <p:sp>
              <p:nvSpPr>
                <p:cNvPr id="15" name="íṧ1iḓê">
                  <a:extLst>
                    <a:ext uri="{FF2B5EF4-FFF2-40B4-BE49-F238E27FC236}">
                      <a16:creationId xmlns:a16="http://schemas.microsoft.com/office/drawing/2014/main" id="{818324B2-275E-4CA1-B8BC-64549D166C43}"/>
                    </a:ext>
                  </a:extLst>
                </p:cNvPr>
                <p:cNvSpPr/>
                <p:nvPr/>
              </p:nvSpPr>
              <p:spPr>
                <a:xfrm>
                  <a:off x="9355945" y="2295637"/>
                  <a:ext cx="2063896" cy="7888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r">
                    <a:lnSpc>
                      <a:spcPct val="130000"/>
                    </a:lnSpc>
                  </a:pPr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Web3 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引入了新的范式，这些范式要求学习不同于 </a:t>
                  </a:r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Web2.0 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上使用的心理模型。 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ïS1iḓê">
                  <a:extLst>
                    <a:ext uri="{FF2B5EF4-FFF2-40B4-BE49-F238E27FC236}">
                      <a16:creationId xmlns:a16="http://schemas.microsoft.com/office/drawing/2014/main" id="{3B3E2D8B-282D-4A82-806B-0BDA53055931}"/>
                    </a:ext>
                  </a:extLst>
                </p:cNvPr>
                <p:cNvSpPr/>
                <p:nvPr/>
              </p:nvSpPr>
              <p:spPr>
                <a:xfrm>
                  <a:off x="9355944" y="1957083"/>
                  <a:ext cx="206389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r"/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教育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153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ḻ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íḍè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D9CDE6-2E27-4B3D-A05B-A40ABBE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/>
          <a:lstStyle/>
          <a:p>
            <a:pPr algn="l"/>
            <a:r>
              <a:rPr lang="en-US" altLang="zh-CN" sz="2800" dirty="0"/>
              <a:t>Web3.0</a:t>
            </a:r>
            <a:r>
              <a:rPr lang="zh-CN" altLang="en-US" sz="2800" dirty="0"/>
              <a:t>设计趋势</a:t>
            </a:r>
            <a:r>
              <a:rPr lang="en-US" altLang="zh-CN" sz="2800" dirty="0"/>
              <a:t>-</a:t>
            </a:r>
            <a:r>
              <a:rPr lang="zh-CN" altLang="en-US" sz="2800" dirty="0"/>
              <a:t>光感设计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453C81-5E01-4BEB-8CDD-908B8252ADDE}"/>
              </a:ext>
            </a:extLst>
          </p:cNvPr>
          <p:cNvSpPr txBox="1">
            <a:spLocks/>
          </p:cNvSpPr>
          <p:nvPr/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lang="zh-CN" altLang="en-US" sz="10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65B630-C7FF-41C0-9923-C5E5E29EED81}" type="slidenum">
              <a:rPr lang="en-US" altLang="zh-CN" smtClean="0"/>
              <a:pPr/>
              <a:t>7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69F5DC-8C0C-4410-B0BF-2855FA73E318}"/>
              </a:ext>
            </a:extLst>
          </p:cNvPr>
          <p:cNvGrpSpPr/>
          <p:nvPr/>
        </p:nvGrpSpPr>
        <p:grpSpPr>
          <a:xfrm>
            <a:off x="450676" y="0"/>
            <a:ext cx="11741325" cy="6858000"/>
            <a:chOff x="450676" y="0"/>
            <a:chExt cx="11741325" cy="6858000"/>
          </a:xfrm>
        </p:grpSpPr>
        <p:grpSp>
          <p:nvGrpSpPr>
            <p:cNvPr id="10" name="ïṡlîḓe">
              <a:extLst>
                <a:ext uri="{FF2B5EF4-FFF2-40B4-BE49-F238E27FC236}">
                  <a16:creationId xmlns:a16="http://schemas.microsoft.com/office/drawing/2014/main" id="{49D7FBE0-9D0A-444F-AD95-24E683A9B393}"/>
                </a:ext>
              </a:extLst>
            </p:cNvPr>
            <p:cNvGrpSpPr/>
            <p:nvPr/>
          </p:nvGrpSpPr>
          <p:grpSpPr>
            <a:xfrm>
              <a:off x="450676" y="1557190"/>
              <a:ext cx="4359517" cy="2176610"/>
              <a:chOff x="441151" y="2204890"/>
              <a:chExt cx="4359517" cy="2176610"/>
            </a:xfrm>
          </p:grpSpPr>
          <p:sp>
            <p:nvSpPr>
              <p:cNvPr id="24" name="îṥļïḓe">
                <a:extLst>
                  <a:ext uri="{FF2B5EF4-FFF2-40B4-BE49-F238E27FC236}">
                    <a16:creationId xmlns:a16="http://schemas.microsoft.com/office/drawing/2014/main" id="{6A9BE24D-CF90-451E-8FF0-63236C9EC089}"/>
                  </a:ext>
                </a:extLst>
              </p:cNvPr>
              <p:cNvSpPr/>
              <p:nvPr/>
            </p:nvSpPr>
            <p:spPr>
              <a:xfrm>
                <a:off x="1292982" y="2624508"/>
                <a:ext cx="3507686" cy="1756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rgbClr val="C04BC9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https://www.github.com</a:t>
                </a:r>
                <a:endParaRPr kumimoji="1" lang="en-US" altLang="zh-CN" sz="2000" b="1" dirty="0">
                  <a:solidFill>
                    <a:srgbClr val="C04BC9"/>
                  </a:solidFill>
                </a:endParaRPr>
              </a:p>
              <a:p>
                <a:r>
                  <a:rPr kumimoji="1" lang="en-US" altLang="zh-CN" sz="2000" b="1" dirty="0">
                    <a:solidFill>
                      <a:srgbClr val="C04BC9"/>
                    </a:solidFill>
                  </a:rPr>
                  <a:t/>
                </a:r>
                <a:br>
                  <a:rPr kumimoji="1" lang="en-US" altLang="zh-CN" sz="2000" b="1" dirty="0">
                    <a:solidFill>
                      <a:srgbClr val="C04BC9"/>
                    </a:solidFill>
                  </a:rPr>
                </a:br>
                <a:r>
                  <a:rPr kumimoji="1" lang="en-US" altLang="zh-CN" sz="2000" b="1" dirty="0">
                    <a:solidFill>
                      <a:srgbClr val="C04BC9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https://www.bilibili.com/video/BV1Ce4y1h7od</a:t>
                </a:r>
                <a:endParaRPr kumimoji="1" lang="en-US" altLang="zh-CN" sz="2000" b="1" dirty="0">
                  <a:solidFill>
                    <a:srgbClr val="C04BC9"/>
                  </a:solidFill>
                </a:endParaRPr>
              </a:p>
              <a:p>
                <a:endParaRPr kumimoji="1" lang="en-US" altLang="zh-CN" sz="2000" b="1" dirty="0">
                  <a:solidFill>
                    <a:srgbClr val="C04BC9"/>
                  </a:solidFill>
                </a:endParaRPr>
              </a:p>
            </p:txBody>
          </p:sp>
          <p:pic>
            <p:nvPicPr>
              <p:cNvPr id="25" name="ïŝḷïḑe" descr="前引号">
                <a:extLst>
                  <a:ext uri="{FF2B5EF4-FFF2-40B4-BE49-F238E27FC236}">
                    <a16:creationId xmlns:a16="http://schemas.microsoft.com/office/drawing/2014/main" id="{584C329B-04B4-42FA-804C-A66D35FE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441151" y="220489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1" name="íşḻïḑé">
              <a:extLst>
                <a:ext uri="{FF2B5EF4-FFF2-40B4-BE49-F238E27FC236}">
                  <a16:creationId xmlns:a16="http://schemas.microsoft.com/office/drawing/2014/main" id="{CC059F62-D217-4BB1-85E5-86DB0AEDBF20}"/>
                </a:ext>
              </a:extLst>
            </p:cNvPr>
            <p:cNvGrpSpPr/>
            <p:nvPr/>
          </p:nvGrpSpPr>
          <p:grpSpPr>
            <a:xfrm>
              <a:off x="5429250" y="0"/>
              <a:ext cx="6762751" cy="6858000"/>
              <a:chOff x="5429250" y="0"/>
              <a:chExt cx="6762751" cy="6858000"/>
            </a:xfrm>
          </p:grpSpPr>
          <p:sp>
            <p:nvSpPr>
              <p:cNvPr id="12" name="ïṩ1îḓe">
                <a:extLst>
                  <a:ext uri="{FF2B5EF4-FFF2-40B4-BE49-F238E27FC236}">
                    <a16:creationId xmlns:a16="http://schemas.microsoft.com/office/drawing/2014/main" id="{BD883340-55E3-43E4-BB10-70B45B43D14F}"/>
                  </a:ext>
                </a:extLst>
              </p:cNvPr>
              <p:cNvSpPr/>
              <p:nvPr/>
            </p:nvSpPr>
            <p:spPr>
              <a:xfrm>
                <a:off x="5429250" y="0"/>
                <a:ext cx="6762751" cy="6858000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3" name="iSlïḋè">
                <a:extLst>
                  <a:ext uri="{FF2B5EF4-FFF2-40B4-BE49-F238E27FC236}">
                    <a16:creationId xmlns:a16="http://schemas.microsoft.com/office/drawing/2014/main" id="{42293BB4-E091-4779-A672-78C6CB5CFF3F}"/>
                  </a:ext>
                </a:extLst>
              </p:cNvPr>
              <p:cNvGrpSpPr/>
              <p:nvPr/>
            </p:nvGrpSpPr>
            <p:grpSpPr>
              <a:xfrm>
                <a:off x="6270125" y="1620852"/>
                <a:ext cx="5058275" cy="4149219"/>
                <a:chOff x="6270125" y="1620852"/>
                <a:chExt cx="5058275" cy="4149219"/>
              </a:xfrm>
            </p:grpSpPr>
            <p:grpSp>
              <p:nvGrpSpPr>
                <p:cNvPr id="14" name="îṥḷiḑe">
                  <a:extLst>
                    <a:ext uri="{FF2B5EF4-FFF2-40B4-BE49-F238E27FC236}">
                      <a16:creationId xmlns:a16="http://schemas.microsoft.com/office/drawing/2014/main" id="{C2CF3946-179B-4EAE-B18C-69C5DCEB9098}"/>
                    </a:ext>
                  </a:extLst>
                </p:cNvPr>
                <p:cNvGrpSpPr/>
                <p:nvPr/>
              </p:nvGrpSpPr>
              <p:grpSpPr>
                <a:xfrm>
                  <a:off x="6270125" y="1620852"/>
                  <a:ext cx="5058275" cy="787075"/>
                  <a:chOff x="6308225" y="1620852"/>
                  <a:chExt cx="5058275" cy="787075"/>
                </a:xfrm>
              </p:grpSpPr>
              <p:sp>
                <p:nvSpPr>
                  <p:cNvPr id="21" name="išļïḓê">
                    <a:extLst>
                      <a:ext uri="{FF2B5EF4-FFF2-40B4-BE49-F238E27FC236}">
                        <a16:creationId xmlns:a16="http://schemas.microsoft.com/office/drawing/2014/main" id="{9C1D36B5-10DA-4D2A-8388-D477C21568E6}"/>
                      </a:ext>
                    </a:extLst>
                  </p:cNvPr>
                  <p:cNvSpPr txBox="1"/>
                  <p:nvPr/>
                </p:nvSpPr>
                <p:spPr>
                  <a:xfrm>
                    <a:off x="6939643" y="1620852"/>
                    <a:ext cx="4426857" cy="78707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/>
                      <a:t>web3</a:t>
                    </a:r>
                    <a:r>
                      <a:rPr lang="zh-CN" altLang="en-US" sz="1600" dirty="0"/>
                      <a:t>网站质感的表现更加趋向光影影响之后的虚拟写实化表现，自然流露着未来感、科技感。</a:t>
                    </a:r>
                  </a:p>
                </p:txBody>
              </p:sp>
              <p:sp>
                <p:nvSpPr>
                  <p:cNvPr id="22" name="ïSḷidê">
                    <a:extLst>
                      <a:ext uri="{FF2B5EF4-FFF2-40B4-BE49-F238E27FC236}">
                        <a16:creationId xmlns:a16="http://schemas.microsoft.com/office/drawing/2014/main" id="{B0FC64AF-83EA-4F79-A5D6-23964A750F65}"/>
                      </a:ext>
                    </a:extLst>
                  </p:cNvPr>
                  <p:cNvSpPr/>
                  <p:nvPr/>
                </p:nvSpPr>
                <p:spPr>
                  <a:xfrm>
                    <a:off x="6308225" y="1854176"/>
                    <a:ext cx="444222" cy="44422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en-GB" altLang="zh-CN" sz="2000" b="1" dirty="0">
                        <a:solidFill>
                          <a:srgbClr val="FFFFFF"/>
                        </a:solidFill>
                      </a:rPr>
                      <a:t>1</a:t>
                    </a:r>
                    <a:endParaRPr kumimoji="1" lang="zh-CN" altLang="en-US" sz="20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15" name="iṧḻîḋè">
                  <a:extLst>
                    <a:ext uri="{FF2B5EF4-FFF2-40B4-BE49-F238E27FC236}">
                      <a16:creationId xmlns:a16="http://schemas.microsoft.com/office/drawing/2014/main" id="{48DEBC7C-7728-405C-991C-E8AE428176A3}"/>
                    </a:ext>
                  </a:extLst>
                </p:cNvPr>
                <p:cNvGrpSpPr/>
                <p:nvPr/>
              </p:nvGrpSpPr>
              <p:grpSpPr>
                <a:xfrm>
                  <a:off x="6270125" y="2971798"/>
                  <a:ext cx="4986823" cy="787075"/>
                  <a:chOff x="6308225" y="1682748"/>
                  <a:chExt cx="4986823" cy="787075"/>
                </a:xfrm>
              </p:grpSpPr>
              <p:sp>
                <p:nvSpPr>
                  <p:cNvPr id="19" name="ïSḷíďé">
                    <a:extLst>
                      <a:ext uri="{FF2B5EF4-FFF2-40B4-BE49-F238E27FC236}">
                        <a16:creationId xmlns:a16="http://schemas.microsoft.com/office/drawing/2014/main" id="{BB9A033B-C81B-47F2-896F-484F1EA09832}"/>
                      </a:ext>
                    </a:extLst>
                  </p:cNvPr>
                  <p:cNvSpPr txBox="1"/>
                  <p:nvPr/>
                </p:nvSpPr>
                <p:spPr>
                  <a:xfrm>
                    <a:off x="6868191" y="1682748"/>
                    <a:ext cx="4426857" cy="78707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/>
                      <a:t>除了整体光感表现，很多细节还会体现在文字的设计、按钮设计、边框细节等等。</a:t>
                    </a:r>
                  </a:p>
                </p:txBody>
              </p:sp>
              <p:sp>
                <p:nvSpPr>
                  <p:cNvPr id="20" name="i$ľíḋe">
                    <a:extLst>
                      <a:ext uri="{FF2B5EF4-FFF2-40B4-BE49-F238E27FC236}">
                        <a16:creationId xmlns:a16="http://schemas.microsoft.com/office/drawing/2014/main" id="{F17E15D0-8F5F-4D14-8875-7806F6EE0EDE}"/>
                      </a:ext>
                    </a:extLst>
                  </p:cNvPr>
                  <p:cNvSpPr/>
                  <p:nvPr/>
                </p:nvSpPr>
                <p:spPr>
                  <a:xfrm>
                    <a:off x="6308225" y="1854176"/>
                    <a:ext cx="444222" cy="444220"/>
                  </a:xfrm>
                  <a:prstGeom prst="ellipse">
                    <a:avLst/>
                  </a:prstGeom>
                  <a:solidFill>
                    <a:schemeClr val="tx2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en-GB" altLang="zh-CN" sz="2000" b="1" dirty="0">
                        <a:solidFill>
                          <a:schemeClr val="bg1"/>
                        </a:solidFill>
                      </a:rPr>
                      <a:t>2</a:t>
                    </a:r>
                    <a:endParaRPr kumimoji="1"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6" name="íṩľîḑé">
                  <a:extLst>
                    <a:ext uri="{FF2B5EF4-FFF2-40B4-BE49-F238E27FC236}">
                      <a16:creationId xmlns:a16="http://schemas.microsoft.com/office/drawing/2014/main" id="{0ED064D3-2ADF-4FAB-AA1A-8CC839804A28}"/>
                    </a:ext>
                  </a:extLst>
                </p:cNvPr>
                <p:cNvGrpSpPr/>
                <p:nvPr/>
              </p:nvGrpSpPr>
              <p:grpSpPr>
                <a:xfrm>
                  <a:off x="6270125" y="2768737"/>
                  <a:ext cx="4986822" cy="3001334"/>
                  <a:chOff x="6308225" y="190637"/>
                  <a:chExt cx="4986822" cy="3001334"/>
                </a:xfrm>
              </p:grpSpPr>
              <p:sp>
                <p:nvSpPr>
                  <p:cNvPr id="17" name="işḷiďé">
                    <a:extLst>
                      <a:ext uri="{FF2B5EF4-FFF2-40B4-BE49-F238E27FC236}">
                        <a16:creationId xmlns:a16="http://schemas.microsoft.com/office/drawing/2014/main" id="{1DA539C8-BA38-437F-B54E-972A3A10C9D2}"/>
                      </a:ext>
                    </a:extLst>
                  </p:cNvPr>
                  <p:cNvSpPr txBox="1"/>
                  <p:nvPr/>
                </p:nvSpPr>
                <p:spPr>
                  <a:xfrm>
                    <a:off x="6868190" y="190637"/>
                    <a:ext cx="4426857" cy="300133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endParaRPr lang="zh-CN" altLang="en-US" sz="1600" dirty="0"/>
                  </a:p>
                  <a:p>
                    <a:pPr>
                      <a:lnSpc>
                        <a:spcPct val="150000"/>
                      </a:lnSpc>
                    </a:pPr>
                    <a:endParaRPr lang="zh-CN" altLang="en-US" sz="1600" dirty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/>
                      <a:t/>
                    </a:r>
                    <a:br>
                      <a:rPr lang="zh-CN" altLang="en-US" sz="1600" dirty="0"/>
                    </a:br>
                    <a:endParaRPr lang="zh-CN" altLang="en-US" sz="1600" dirty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/>
                      <a:t>除了静态的光感表达，还可以看到很多结合动效设计的光感表达。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/>
                      <a:t/>
                    </a:r>
                    <a:br>
                      <a:rPr lang="zh-CN" altLang="en-US" sz="1600" dirty="0"/>
                    </a:br>
                    <a:endParaRPr lang="zh-CN" altLang="en-US" sz="1600" dirty="0"/>
                  </a:p>
                </p:txBody>
              </p:sp>
              <p:sp>
                <p:nvSpPr>
                  <p:cNvPr id="18" name="íşḻíḑè">
                    <a:extLst>
                      <a:ext uri="{FF2B5EF4-FFF2-40B4-BE49-F238E27FC236}">
                        <a16:creationId xmlns:a16="http://schemas.microsoft.com/office/drawing/2014/main" id="{7C914A28-79FD-422B-BC8C-EBE4D02DD202}"/>
                      </a:ext>
                    </a:extLst>
                  </p:cNvPr>
                  <p:cNvSpPr/>
                  <p:nvPr/>
                </p:nvSpPr>
                <p:spPr>
                  <a:xfrm>
                    <a:off x="6308225" y="1854176"/>
                    <a:ext cx="444222" cy="44422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en-GB" altLang="zh-CN" sz="2000" b="1" dirty="0">
                        <a:solidFill>
                          <a:srgbClr val="FFFFFF"/>
                        </a:solidFill>
                      </a:rPr>
                      <a:t>3</a:t>
                    </a:r>
                    <a:endParaRPr kumimoji="1" lang="zh-CN" altLang="en-US" sz="20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208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ḻ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líḍè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D9CDE6-2E27-4B3D-A05B-A40ABBE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/>
          <a:lstStyle/>
          <a:p>
            <a:pPr algn="l"/>
            <a:r>
              <a:rPr lang="en-US" altLang="zh-CN" sz="2800" dirty="0"/>
              <a:t>Web3.0</a:t>
            </a:r>
            <a:r>
              <a:rPr lang="zh-CN" altLang="en-US" sz="2800" dirty="0"/>
              <a:t>设计趋势</a:t>
            </a:r>
            <a:r>
              <a:rPr lang="en-US" altLang="zh-CN" sz="2800" dirty="0"/>
              <a:t>-</a:t>
            </a:r>
            <a:r>
              <a:rPr lang="zh-CN" altLang="en-US" sz="2800" dirty="0"/>
              <a:t>像素电子风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C14DEF-0946-474A-B980-3D87AF30610E}"/>
              </a:ext>
            </a:extLst>
          </p:cNvPr>
          <p:cNvSpPr/>
          <p:nvPr/>
        </p:nvSpPr>
        <p:spPr>
          <a:xfrm>
            <a:off x="45416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isḷîḓè">
            <a:extLst>
              <a:ext uri="{FF2B5EF4-FFF2-40B4-BE49-F238E27FC236}">
                <a16:creationId xmlns:a16="http://schemas.microsoft.com/office/drawing/2014/main" id="{E427CCB5-7370-406C-B71A-E73E10259140}"/>
              </a:ext>
            </a:extLst>
          </p:cNvPr>
          <p:cNvGrpSpPr/>
          <p:nvPr/>
        </p:nvGrpSpPr>
        <p:grpSpPr>
          <a:xfrm>
            <a:off x="1209040" y="2022502"/>
            <a:ext cx="4886960" cy="3275616"/>
            <a:chOff x="1209040" y="1511303"/>
            <a:chExt cx="4886960" cy="3275616"/>
          </a:xfrm>
        </p:grpSpPr>
        <p:sp>
          <p:nvSpPr>
            <p:cNvPr id="14" name="ïṥľiḓe">
              <a:extLst>
                <a:ext uri="{FF2B5EF4-FFF2-40B4-BE49-F238E27FC236}">
                  <a16:creationId xmlns:a16="http://schemas.microsoft.com/office/drawing/2014/main" id="{B25B150C-A1C7-45B8-AC3C-4901F48E5B47}"/>
                </a:ext>
              </a:extLst>
            </p:cNvPr>
            <p:cNvSpPr/>
            <p:nvPr/>
          </p:nvSpPr>
          <p:spPr>
            <a:xfrm>
              <a:off x="1209040" y="1511303"/>
              <a:ext cx="430784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SzPct val="25000"/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很多 </a:t>
              </a:r>
              <a:r>
                <a:rPr lang="en-US" altLang="zh-CN" sz="2400" b="1" dirty="0"/>
                <a:t>web3 </a:t>
              </a:r>
              <a:r>
                <a:rPr lang="zh-CN" altLang="en-US" sz="2400" b="1" dirty="0"/>
                <a:t>的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链游</a:t>
              </a:r>
              <a:r>
                <a:rPr lang="zh-CN" altLang="en-US" sz="2400" b="1" dirty="0"/>
                <a:t>会采用这种风格。</a:t>
              </a:r>
            </a:p>
            <a:p>
              <a:pPr marL="342900" indent="-342900">
                <a:buSzPct val="25000"/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accent1"/>
                  </a:solidFill>
                </a:rPr>
                <a:t>像素风格</a:t>
              </a:r>
              <a:r>
                <a:rPr lang="zh-CN" altLang="en-US" sz="2400" b="1" dirty="0"/>
                <a:t>本身就具有很好的趣味性，可以让玩家感受到浓浓的复古电子调性。</a:t>
              </a:r>
            </a:p>
          </p:txBody>
        </p:sp>
        <p:sp>
          <p:nvSpPr>
            <p:cNvPr id="15" name="iślïďe">
              <a:extLst>
                <a:ext uri="{FF2B5EF4-FFF2-40B4-BE49-F238E27FC236}">
                  <a16:creationId xmlns:a16="http://schemas.microsoft.com/office/drawing/2014/main" id="{07C45771-4560-4B46-86DA-53971BE22CC2}"/>
                </a:ext>
              </a:extLst>
            </p:cNvPr>
            <p:cNvSpPr/>
            <p:nvPr/>
          </p:nvSpPr>
          <p:spPr>
            <a:xfrm>
              <a:off x="1540241" y="3832812"/>
              <a:ext cx="4555759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https://www.aavegotchi.com</a:t>
              </a:r>
              <a:endParaRPr lang="en-US" altLang="zh-CN" sz="1400" b="1" dirty="0">
                <a:solidFill>
                  <a:schemeClr val="tx1"/>
                </a:solidFill>
              </a:endParaRPr>
            </a:p>
            <a:p>
              <a:endParaRPr lang="en-US" altLang="zh-CN" sz="1400" b="1" dirty="0">
                <a:solidFill>
                  <a:schemeClr val="tx1"/>
                </a:solidFill>
              </a:endParaRPr>
            </a:p>
            <a:p>
              <a:r>
                <a:rPr lang="en-US" altLang="zh-CN" sz="1400" b="1" dirty="0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https://www.anomuragame.com</a:t>
              </a:r>
              <a:endParaRPr lang="en-US" altLang="zh-CN" sz="1400" b="1" dirty="0">
                <a:solidFill>
                  <a:schemeClr val="tx1"/>
                </a:solidFill>
              </a:endParaRPr>
            </a:p>
            <a:p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6" name="Picture 12" descr="https://res.cloudinary.com/deepsea/image/upload/f_auto/v1666470309/Anomura-Web-Assets/shop_mycfky.gif">
            <a:extLst>
              <a:ext uri="{FF2B5EF4-FFF2-40B4-BE49-F238E27FC236}">
                <a16:creationId xmlns:a16="http://schemas.microsoft.com/office/drawing/2014/main" id="{ACD4DCCC-3AE4-4099-98AC-062A51EA68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60" y="1656793"/>
            <a:ext cx="4307840" cy="24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812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ḻ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îṩlíḑé">
            <a:extLst>
              <a:ext uri="{FF2B5EF4-FFF2-40B4-BE49-F238E27FC236}">
                <a16:creationId xmlns:a16="http://schemas.microsoft.com/office/drawing/2014/main" id="{283395CE-FB75-49E6-A866-5624ECA1886D}"/>
              </a:ext>
            </a:extLst>
          </p:cNvPr>
          <p:cNvSpPr/>
          <p:nvPr/>
        </p:nvSpPr>
        <p:spPr>
          <a:xfrm>
            <a:off x="660400" y="2032000"/>
            <a:ext cx="4071257" cy="4102100"/>
          </a:xfrm>
          <a:prstGeom prst="roundRect">
            <a:avLst>
              <a:gd name="adj" fmla="val 8000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0" rIns="504000"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在大趋势的影响下，文字的设计也有些许变化，整体会更迎合 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Web3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的表达，可以看到更具有未来感、科技感的表现。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íslíḍè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D9CDE6-2E27-4B3D-A05B-A40ABBE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48569"/>
            <a:ext cx="10858500" cy="480131"/>
          </a:xfrm>
        </p:spPr>
        <p:txBody>
          <a:bodyPr/>
          <a:lstStyle/>
          <a:p>
            <a:pPr algn="l"/>
            <a:r>
              <a:rPr lang="en-US" altLang="zh-CN" sz="2800" dirty="0"/>
              <a:t>Web3.0</a:t>
            </a:r>
            <a:r>
              <a:rPr lang="zh-CN" altLang="en-US" sz="2800" dirty="0"/>
              <a:t>设计趋势</a:t>
            </a:r>
            <a:r>
              <a:rPr lang="en-US" altLang="zh-CN" sz="2800" dirty="0"/>
              <a:t>-</a:t>
            </a:r>
            <a:r>
              <a:rPr lang="zh-CN" altLang="en-US" sz="2800" dirty="0"/>
              <a:t>标题文字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CFC84B-CE6A-49DB-A106-0E1F5415D5CB}"/>
              </a:ext>
            </a:extLst>
          </p:cNvPr>
          <p:cNvSpPr/>
          <p:nvPr/>
        </p:nvSpPr>
        <p:spPr>
          <a:xfrm>
            <a:off x="4766640" y="1585723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  <a:p>
            <a:r>
              <a:rPr lang="en-GB" altLang="zh-CN" dirty="0"/>
              <a:t/>
            </a:r>
            <a:br>
              <a:rPr lang="en-GB" altLang="zh-CN" dirty="0"/>
            </a:br>
            <a:endParaRPr lang="en-GB" altLang="zh-CN" dirty="0"/>
          </a:p>
        </p:txBody>
      </p:sp>
      <p:sp>
        <p:nvSpPr>
          <p:cNvPr id="123" name="ïṡliďê">
            <a:extLst>
              <a:ext uri="{FF2B5EF4-FFF2-40B4-BE49-F238E27FC236}">
                <a16:creationId xmlns:a16="http://schemas.microsoft.com/office/drawing/2014/main" id="{6F0BC3C4-CF84-427E-8E4D-9B0540F57D9B}"/>
              </a:ext>
            </a:extLst>
          </p:cNvPr>
          <p:cNvSpPr/>
          <p:nvPr/>
        </p:nvSpPr>
        <p:spPr>
          <a:xfrm>
            <a:off x="660400" y="2032000"/>
            <a:ext cx="3797822" cy="584775"/>
          </a:xfrm>
          <a:custGeom>
            <a:avLst/>
            <a:gdLst>
              <a:gd name="connsiteX0" fmla="*/ 325701 w 3797822"/>
              <a:gd name="connsiteY0" fmla="*/ 0 h 584775"/>
              <a:gd name="connsiteX1" fmla="*/ 3745556 w 3797822"/>
              <a:gd name="connsiteY1" fmla="*/ 0 h 584775"/>
              <a:gd name="connsiteX2" fmla="*/ 3797822 w 3797822"/>
              <a:gd name="connsiteY2" fmla="*/ 5269 h 584775"/>
              <a:gd name="connsiteX3" fmla="*/ 3256499 w 3797822"/>
              <a:gd name="connsiteY3" fmla="*/ 584775 h 584775"/>
              <a:gd name="connsiteX4" fmla="*/ 0 w 3797822"/>
              <a:gd name="connsiteY4" fmla="*/ 584775 h 584775"/>
              <a:gd name="connsiteX5" fmla="*/ 0 w 3797822"/>
              <a:gd name="connsiteY5" fmla="*/ 325701 h 584775"/>
              <a:gd name="connsiteX6" fmla="*/ 325701 w 3797822"/>
              <a:gd name="connsiteY6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7822" h="584775">
                <a:moveTo>
                  <a:pt x="325701" y="0"/>
                </a:moveTo>
                <a:lnTo>
                  <a:pt x="3745556" y="0"/>
                </a:lnTo>
                <a:lnTo>
                  <a:pt x="3797822" y="5269"/>
                </a:lnTo>
                <a:lnTo>
                  <a:pt x="3256499" y="584775"/>
                </a:lnTo>
                <a:lnTo>
                  <a:pt x="0" y="584775"/>
                </a:lnTo>
                <a:lnTo>
                  <a:pt x="0" y="325701"/>
                </a:lnTo>
                <a:cubicBezTo>
                  <a:pt x="0" y="145821"/>
                  <a:pt x="145821" y="0"/>
                  <a:pt x="3257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https://cosmos.network</a:t>
            </a:r>
            <a:endParaRPr kumimoji="1"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24" name="îşľíḓê">
            <a:extLst>
              <a:ext uri="{FF2B5EF4-FFF2-40B4-BE49-F238E27FC236}">
                <a16:creationId xmlns:a16="http://schemas.microsoft.com/office/drawing/2014/main" id="{EE4EFF93-EF4C-4CC6-8A66-EC0F423D3AEA}"/>
              </a:ext>
            </a:extLst>
          </p:cNvPr>
          <p:cNvSpPr/>
          <p:nvPr/>
        </p:nvSpPr>
        <p:spPr>
          <a:xfrm>
            <a:off x="7447643" y="2032000"/>
            <a:ext cx="4071257" cy="4102100"/>
          </a:xfrm>
          <a:prstGeom prst="roundRect">
            <a:avLst>
              <a:gd name="adj" fmla="val 800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360000"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融合对比的方式有比较多种，常见的使用渐变色、单色等方法对部分文字进行强调，线面结合、或者在细节结构中变化。</a:t>
            </a:r>
          </a:p>
        </p:txBody>
      </p:sp>
      <p:sp>
        <p:nvSpPr>
          <p:cNvPr id="125" name="iṥḻîḋe">
            <a:extLst>
              <a:ext uri="{FF2B5EF4-FFF2-40B4-BE49-F238E27FC236}">
                <a16:creationId xmlns:a16="http://schemas.microsoft.com/office/drawing/2014/main" id="{BD5E4D30-BD6E-4544-BFF2-7D1B3E07A27F}"/>
              </a:ext>
            </a:extLst>
          </p:cNvPr>
          <p:cNvSpPr/>
          <p:nvPr/>
        </p:nvSpPr>
        <p:spPr>
          <a:xfrm flipH="1">
            <a:off x="7721078" y="2032000"/>
            <a:ext cx="3797822" cy="584775"/>
          </a:xfrm>
          <a:custGeom>
            <a:avLst/>
            <a:gdLst>
              <a:gd name="connsiteX0" fmla="*/ 325701 w 3797822"/>
              <a:gd name="connsiteY0" fmla="*/ 0 h 584775"/>
              <a:gd name="connsiteX1" fmla="*/ 3745556 w 3797822"/>
              <a:gd name="connsiteY1" fmla="*/ 0 h 584775"/>
              <a:gd name="connsiteX2" fmla="*/ 3797822 w 3797822"/>
              <a:gd name="connsiteY2" fmla="*/ 5269 h 584775"/>
              <a:gd name="connsiteX3" fmla="*/ 3256499 w 3797822"/>
              <a:gd name="connsiteY3" fmla="*/ 584775 h 584775"/>
              <a:gd name="connsiteX4" fmla="*/ 0 w 3797822"/>
              <a:gd name="connsiteY4" fmla="*/ 584775 h 584775"/>
              <a:gd name="connsiteX5" fmla="*/ 0 w 3797822"/>
              <a:gd name="connsiteY5" fmla="*/ 325701 h 584775"/>
              <a:gd name="connsiteX6" fmla="*/ 325701 w 3797822"/>
              <a:gd name="connsiteY6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7822" h="584775">
                <a:moveTo>
                  <a:pt x="325701" y="0"/>
                </a:moveTo>
                <a:lnTo>
                  <a:pt x="3745556" y="0"/>
                </a:lnTo>
                <a:lnTo>
                  <a:pt x="3797822" y="5269"/>
                </a:lnTo>
                <a:lnTo>
                  <a:pt x="3256499" y="584775"/>
                </a:lnTo>
                <a:lnTo>
                  <a:pt x="0" y="584775"/>
                </a:lnTo>
                <a:lnTo>
                  <a:pt x="0" y="325701"/>
                </a:lnTo>
                <a:cubicBezTo>
                  <a:pt x="0" y="145821"/>
                  <a:pt x="145821" y="0"/>
                  <a:pt x="32570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https://opensea.io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706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9500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602610;#85653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608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6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19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heme/theme1.xml><?xml version="1.0" encoding="utf-8"?>
<a:theme xmlns:a="http://schemas.openxmlformats.org/drawingml/2006/main" name="Designed by iSlide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00CAB7"/>
      </a:accent1>
      <a:accent2>
        <a:srgbClr val="009CE4"/>
      </a:accent2>
      <a:accent3>
        <a:srgbClr val="2B2B2B"/>
      </a:accent3>
      <a:accent4>
        <a:srgbClr val="454545"/>
      </a:accent4>
      <a:accent5>
        <a:srgbClr val="7B7B7B"/>
      </a:accent5>
      <a:accent6>
        <a:srgbClr val="A5A5A5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0CAB7"/>
    </a:accent1>
    <a:accent2>
      <a:srgbClr val="009CE4"/>
    </a:accent2>
    <a:accent3>
      <a:srgbClr val="2B2B2B"/>
    </a:accent3>
    <a:accent4>
      <a:srgbClr val="454545"/>
    </a:accent4>
    <a:accent5>
      <a:srgbClr val="7B7B7B"/>
    </a:accent5>
    <a:accent6>
      <a:srgbClr val="A5A5A5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0CAB7"/>
    </a:accent1>
    <a:accent2>
      <a:srgbClr val="009CE4"/>
    </a:accent2>
    <a:accent3>
      <a:srgbClr val="2B2B2B"/>
    </a:accent3>
    <a:accent4>
      <a:srgbClr val="454545"/>
    </a:accent4>
    <a:accent5>
      <a:srgbClr val="7B7B7B"/>
    </a:accent5>
    <a:accent6>
      <a:srgbClr val="A5A5A5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180</TotalTime>
  <Words>597</Words>
  <Application>Microsoft Office PowerPoint</Application>
  <PresentationFormat>宽屏</PresentationFormat>
  <Paragraphs>81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微软雅黑</vt:lpstr>
      <vt:lpstr>Arial</vt:lpstr>
      <vt:lpstr>Designed by iSlide</vt:lpstr>
      <vt:lpstr>Web 3.0</vt:lpstr>
      <vt:lpstr>PowerPoint 演示文稿</vt:lpstr>
      <vt:lpstr>Web 1.0</vt:lpstr>
      <vt:lpstr>Web 2.0</vt:lpstr>
      <vt:lpstr>PowerPoint 演示文稿</vt:lpstr>
      <vt:lpstr>Web3 的局限性</vt:lpstr>
      <vt:lpstr>Web3.0设计趋势-光感设计</vt:lpstr>
      <vt:lpstr>Web3.0设计趋势-像素电子风</vt:lpstr>
      <vt:lpstr>Web3.0设计趋势-标题文字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Editer</cp:lastModifiedBy>
  <cp:revision>36</cp:revision>
  <cp:lastPrinted>2022-12-21T16:00:00Z</cp:lastPrinted>
  <dcterms:created xsi:type="dcterms:W3CDTF">2022-12-21T16:00:00Z</dcterms:created>
  <dcterms:modified xsi:type="dcterms:W3CDTF">2023-03-18T11:43:43Z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55ba2d7c-a810-4c31-89f1-77c75d2dc6e6</vt:lpwstr>
  </property>
  <property fmtid="{D5CDD505-2E9C-101B-9397-08002B2CF9AE}" pid="3" name="_2015_ms_pID_725343">
    <vt:lpwstr>(2)hRtmfbHCFfFsZA8xtEyq9VWb7wPLJYe48M7PYRuRtckZrE23jmgLjMSbBYLvTBdQtMN/o578
WKFaGZxdjUW+2es5eUZjiACGrC/FAjv6Hfdlwa0VVPmlirNHEmXEvOYMa+22ULjxakPSpZ41
ccm+vhDwknsTCYYc0AHQHKePNnLzEHAncRhiYrxfmcR6U7wMf3E8tji8OSMKsLO3qskcO9Tf
uuqr32LgvwNUbaqGib</vt:lpwstr>
  </property>
  <property fmtid="{D5CDD505-2E9C-101B-9397-08002B2CF9AE}" pid="4" name="_2015_ms_pID_7253431">
    <vt:lpwstr>7PABG/E9mBpfqWHWDznnBfAtHyxekOww0QT6HCqiEeWSIgRu0ly/7s
u3NvfRMxlPvY/P6LP2a+/3TkFr3iYZhAE3HexggiaxGx9aclP0hJuhof3CmhooyjPi3XRyJ+
BW+zRqHkJfh2/p8tqcFrIM36pblJZsGJ9ESeAYxNsMLNVkl61Rae74GceNHFY2f8EBt31Msc
ArnqeixqSd+rgq44</vt:lpwstr>
  </property>
</Properties>
</file>